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34"/>
  </p:notesMasterIdLst>
  <p:handoutMasterIdLst>
    <p:handoutMasterId r:id="rId35"/>
  </p:handoutMasterIdLst>
  <p:sldIdLst>
    <p:sldId id="447" r:id="rId3"/>
    <p:sldId id="344" r:id="rId4"/>
    <p:sldId id="460" r:id="rId5"/>
    <p:sldId id="416" r:id="rId6"/>
    <p:sldId id="473" r:id="rId7"/>
    <p:sldId id="459" r:id="rId8"/>
    <p:sldId id="461" r:id="rId9"/>
    <p:sldId id="462" r:id="rId10"/>
    <p:sldId id="463" r:id="rId11"/>
    <p:sldId id="512" r:id="rId12"/>
    <p:sldId id="464" r:id="rId13"/>
    <p:sldId id="450" r:id="rId14"/>
    <p:sldId id="465" r:id="rId15"/>
    <p:sldId id="452" r:id="rId16"/>
    <p:sldId id="467" r:id="rId17"/>
    <p:sldId id="451" r:id="rId18"/>
    <p:sldId id="466" r:id="rId19"/>
    <p:sldId id="513" r:id="rId20"/>
    <p:sldId id="468" r:id="rId21"/>
    <p:sldId id="448" r:id="rId22"/>
    <p:sldId id="469" r:id="rId23"/>
    <p:sldId id="454" r:id="rId24"/>
    <p:sldId id="470" r:id="rId25"/>
    <p:sldId id="456" r:id="rId26"/>
    <p:sldId id="471" r:id="rId27"/>
    <p:sldId id="455" r:id="rId28"/>
    <p:sldId id="472" r:id="rId29"/>
    <p:sldId id="458" r:id="rId30"/>
    <p:sldId id="509" r:id="rId31"/>
    <p:sldId id="511" r:id="rId32"/>
    <p:sldId id="413" r:id="rId33"/>
  </p:sldIdLst>
  <p:sldSz cx="12195175" cy="6858000"/>
  <p:notesSz cx="7315200" cy="96012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7" autoAdjust="0"/>
    <p:restoredTop sz="95701" autoAdjust="0"/>
  </p:normalViewPr>
  <p:slideViewPr>
    <p:cSldViewPr snapToGrid="0" showGuides="1">
      <p:cViewPr varScale="1">
        <p:scale>
          <a:sx n="105" d="100"/>
          <a:sy n="105" d="100"/>
        </p:scale>
        <p:origin x="120" y="34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072641" y="9119474"/>
            <a:ext cx="3169920" cy="48006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31825" y="642938"/>
            <a:ext cx="6051550" cy="34036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85601" y="4326171"/>
            <a:ext cx="6144000" cy="47917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3154680" y="9382508"/>
            <a:ext cx="1005841" cy="215626"/>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172329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83653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342325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867269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93946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ru-RU" dirty="0"/>
              <a:t>*Про </a:t>
            </a:r>
            <a:r>
              <a:rPr lang="ru-RU" dirty="0" err="1"/>
              <a:t>вебинар</a:t>
            </a:r>
            <a:r>
              <a:rPr lang="ru-RU"/>
              <a:t>.</a:t>
            </a:r>
          </a:p>
          <a:p>
            <a:pPr marL="0" marR="0" lvl="0" indent="0" algn="l" defTabSz="1088776" rtl="0" eaLnBrk="1" fontAlgn="auto" latinLnBrk="0" hangingPunct="1">
              <a:lnSpc>
                <a:spcPct val="100000"/>
              </a:lnSpc>
              <a:spcBef>
                <a:spcPts val="0"/>
              </a:spcBef>
              <a:spcAft>
                <a:spcPts val="0"/>
              </a:spcAft>
              <a:buClrTx/>
              <a:buSzTx/>
              <a:buFontTx/>
              <a:buNone/>
              <a:tabLst/>
              <a:defRPr/>
            </a:pPr>
            <a:r>
              <a:rPr lang="ru-RU" sz="1400" b="0" i="0" u="none" strike="noStrike" kern="1200">
                <a:solidFill>
                  <a:schemeClr val="tx1"/>
                </a:solidFill>
                <a:effectLst/>
                <a:latin typeface="+mn-lt"/>
                <a:ea typeface="+mn-ea"/>
                <a:cs typeface="+mn-cs"/>
                <a:sym typeface="Arial"/>
              </a:rPr>
              <a:t>Облачные </a:t>
            </a:r>
            <a:r>
              <a:rPr lang="ru-RU" sz="1400" b="0" i="0" u="none" strike="noStrike" kern="1200" dirty="0">
                <a:solidFill>
                  <a:schemeClr val="tx1"/>
                </a:solidFill>
                <a:effectLst/>
                <a:latin typeface="+mn-lt"/>
                <a:ea typeface="+mn-ea"/>
                <a:cs typeface="+mn-cs"/>
                <a:sym typeface="Arial"/>
              </a:rPr>
              <a:t>интеграционные сервисы – SAP </a:t>
            </a:r>
            <a:r>
              <a:rPr lang="ru-RU" sz="1400" b="0" i="0" u="none" strike="noStrike" kern="1200" dirty="0" err="1">
                <a:solidFill>
                  <a:schemeClr val="tx1"/>
                </a:solidFill>
                <a:effectLst/>
                <a:latin typeface="+mn-lt"/>
                <a:ea typeface="+mn-ea"/>
                <a:cs typeface="+mn-cs"/>
                <a:sym typeface="Arial"/>
              </a:rPr>
              <a:t>Cloud</a:t>
            </a:r>
            <a:r>
              <a:rPr lang="ru-RU" sz="1400" b="0" i="0" u="none" strike="noStrike" kern="1200" dirty="0">
                <a:solidFill>
                  <a:schemeClr val="tx1"/>
                </a:solidFill>
                <a:effectLst/>
                <a:latin typeface="+mn-lt"/>
                <a:ea typeface="+mn-ea"/>
                <a:cs typeface="+mn-cs"/>
                <a:sym typeface="Arial"/>
              </a:rPr>
              <a:t> </a:t>
            </a:r>
            <a:r>
              <a:rPr lang="ru-RU" sz="1400" b="0" i="0" u="none" strike="noStrike" kern="1200" dirty="0" err="1">
                <a:solidFill>
                  <a:schemeClr val="tx1"/>
                </a:solidFill>
                <a:effectLst/>
                <a:latin typeface="+mn-lt"/>
                <a:ea typeface="+mn-ea"/>
                <a:cs typeface="+mn-cs"/>
                <a:sym typeface="Arial"/>
              </a:rPr>
              <a:t>Integration</a:t>
            </a:r>
            <a:r>
              <a:rPr lang="ru-RU" sz="1400" b="0" i="0" u="none" strike="noStrike" kern="1200" dirty="0">
                <a:solidFill>
                  <a:schemeClr val="tx1"/>
                </a:solidFill>
                <a:effectLst/>
                <a:latin typeface="+mn-lt"/>
                <a:ea typeface="+mn-ea"/>
                <a:cs typeface="+mn-cs"/>
                <a:sym typeface="Arial"/>
              </a:rPr>
              <a:t> и SAP </a:t>
            </a:r>
            <a:r>
              <a:rPr lang="ru-RU" sz="1400" b="0" i="0" u="none" strike="noStrike" kern="1200" dirty="0" err="1">
                <a:solidFill>
                  <a:schemeClr val="tx1"/>
                </a:solidFill>
                <a:effectLst/>
                <a:latin typeface="+mn-lt"/>
                <a:ea typeface="+mn-ea"/>
                <a:cs typeface="+mn-cs"/>
                <a:sym typeface="Arial"/>
              </a:rPr>
              <a:t>Cloud</a:t>
            </a:r>
            <a:r>
              <a:rPr lang="ru-RU" sz="1400" b="0" i="0" u="none" strike="noStrike" kern="1200" dirty="0">
                <a:solidFill>
                  <a:schemeClr val="tx1"/>
                </a:solidFill>
                <a:effectLst/>
                <a:latin typeface="+mn-lt"/>
                <a:ea typeface="+mn-ea"/>
                <a:cs typeface="+mn-cs"/>
                <a:sym typeface="Arial"/>
              </a:rPr>
              <a:t> </a:t>
            </a:r>
            <a:r>
              <a:rPr lang="ru-RU" sz="1400" b="0" i="0" u="none" strike="noStrike" kern="1200" dirty="0" err="1">
                <a:solidFill>
                  <a:schemeClr val="tx1"/>
                </a:solidFill>
                <a:effectLst/>
                <a:latin typeface="+mn-lt"/>
                <a:ea typeface="+mn-ea"/>
                <a:cs typeface="+mn-cs"/>
                <a:sym typeface="Arial"/>
              </a:rPr>
              <a:t>Platform</a:t>
            </a:r>
            <a:r>
              <a:rPr lang="ru-RU" sz="1400" b="0" i="0" u="none" strike="noStrike" kern="1200" dirty="0">
                <a:solidFill>
                  <a:schemeClr val="tx1"/>
                </a:solidFill>
                <a:effectLst/>
                <a:latin typeface="+mn-lt"/>
                <a:ea typeface="+mn-ea"/>
                <a:cs typeface="+mn-cs"/>
                <a:sym typeface="Arial"/>
              </a:rPr>
              <a:t> </a:t>
            </a:r>
            <a:r>
              <a:rPr lang="ru-RU" sz="1400" b="0" i="0" u="none" strike="noStrike" kern="1200" dirty="0" err="1">
                <a:solidFill>
                  <a:schemeClr val="tx1"/>
                </a:solidFill>
                <a:effectLst/>
                <a:latin typeface="+mn-lt"/>
                <a:ea typeface="+mn-ea"/>
                <a:cs typeface="+mn-cs"/>
                <a:sym typeface="Arial"/>
              </a:rPr>
              <a:t>Enterprise</a:t>
            </a:r>
            <a:r>
              <a:rPr lang="ru-RU" sz="1400" b="0" i="0" u="none" strike="noStrike" kern="1200" dirty="0">
                <a:solidFill>
                  <a:schemeClr val="tx1"/>
                </a:solidFill>
                <a:effectLst/>
                <a:latin typeface="+mn-lt"/>
                <a:ea typeface="+mn-ea"/>
                <a:cs typeface="+mn-cs"/>
                <a:sym typeface="Arial"/>
              </a:rPr>
              <a:t> </a:t>
            </a:r>
            <a:r>
              <a:rPr lang="ru-RU" sz="1400" b="0" i="0" u="none" strike="noStrike" kern="1200" dirty="0" err="1">
                <a:solidFill>
                  <a:schemeClr val="tx1"/>
                </a:solidFill>
                <a:effectLst/>
                <a:latin typeface="+mn-lt"/>
                <a:ea typeface="+mn-ea"/>
                <a:cs typeface="+mn-cs"/>
                <a:sym typeface="Arial"/>
              </a:rPr>
              <a:t>Messaging</a:t>
            </a:r>
            <a:r>
              <a:rPr lang="ru-RU" sz="1400" b="0" i="0" u="none" strike="noStrike" kern="1200" dirty="0">
                <a:solidFill>
                  <a:schemeClr val="tx1"/>
                </a:solidFill>
                <a:effectLst/>
                <a:latin typeface="+mn-lt"/>
                <a:ea typeface="+mn-ea"/>
                <a:cs typeface="+mn-cs"/>
                <a:sym typeface="Arial"/>
              </a:rPr>
              <a:t>. Позволяют быстро создавать интеграцию между облачными приложениями и другими как облачными, так и локальными SAP и не SAP приложениями. </a:t>
            </a:r>
          </a:p>
          <a:p>
            <a:pPr marL="0" marR="0" lvl="0" indent="0" algn="l" defTabSz="1088776" rtl="0" eaLnBrk="1" fontAlgn="auto" latinLnBrk="0" hangingPunct="1">
              <a:lnSpc>
                <a:spcPct val="100000"/>
              </a:lnSpc>
              <a:spcBef>
                <a:spcPts val="0"/>
              </a:spcBef>
              <a:spcAft>
                <a:spcPts val="0"/>
              </a:spcAft>
              <a:buClrTx/>
              <a:buSzTx/>
              <a:buFontTx/>
              <a:buNone/>
              <a:tabLst/>
              <a:defRPr/>
            </a:pPr>
            <a:r>
              <a:rPr lang="ru-RU" sz="1400" b="0" i="0" u="none" strike="noStrike" kern="1200" dirty="0">
                <a:solidFill>
                  <a:schemeClr val="tx1"/>
                </a:solidFill>
                <a:effectLst/>
                <a:latin typeface="+mn-lt"/>
                <a:ea typeface="+mn-ea"/>
                <a:cs typeface="+mn-cs"/>
                <a:sym typeface="Arial"/>
              </a:rPr>
              <a:t>На </a:t>
            </a:r>
            <a:r>
              <a:rPr lang="ru-RU" sz="1400" b="0" i="0" u="none" strike="noStrike" kern="1200" dirty="0" err="1">
                <a:solidFill>
                  <a:schemeClr val="tx1"/>
                </a:solidFill>
                <a:effectLst/>
                <a:latin typeface="+mn-lt"/>
                <a:ea typeface="+mn-ea"/>
                <a:cs typeface="+mn-cs"/>
                <a:sym typeface="Arial"/>
              </a:rPr>
              <a:t>вебинаре</a:t>
            </a:r>
            <a:r>
              <a:rPr lang="ru-RU" sz="1400" b="0" i="0" u="none" strike="noStrike" kern="1200" dirty="0">
                <a:solidFill>
                  <a:schemeClr val="tx1"/>
                </a:solidFill>
                <a:effectLst/>
                <a:latin typeface="+mn-lt"/>
                <a:ea typeface="+mn-ea"/>
                <a:cs typeface="+mn-cs"/>
                <a:sym typeface="Arial"/>
              </a:rPr>
              <a:t> мы рассмотрим архитектуру сервисов, основные функциональные возможности и примеры настройки интеграционных сценариев.</a:t>
            </a:r>
            <a:endParaRPr lang="ru-RU" dirty="0"/>
          </a:p>
          <a:p>
            <a:endParaRPr lang="ru-RU"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561595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631825" y="642938"/>
            <a:ext cx="6051550" cy="3403600"/>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278075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Tree>
    <p:extLst>
      <p:ext uri="{BB962C8B-B14F-4D97-AF65-F5344CB8AC3E}">
        <p14:creationId xmlns:p14="http://schemas.microsoft.com/office/powerpoint/2010/main" val="235515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022394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07581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3202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4241193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3538830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mailto:andbor1@gmail.com"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mailto:gayane.tretyakova@sap.com"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hyperlink" Target="mailto:sergey.fedechkin@sap.com"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mailto:renat.khamidoulin@sap.com"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hyperlink" Target="mailto:ishashurin@gmail.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mailto:AAnichenka@ibagroup.eu"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mailto:OLEYNIKOV.AV@gazprom-neft.ru"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mailto:BKHomin@IBS.RU"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yadi.sk/d/X-EGX4TjygcY8Q" TargetMode="External"/><Relationship Id="rId2" Type="http://schemas.openxmlformats.org/officeDocument/2006/relationships/hyperlink" Target="https://events.webinar.ru/5126393/2578785"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cloudplatform.sap.com/enterprise-paas/cloudfoundry.html" TargetMode="External"/><Relationship Id="rId7" Type="http://schemas.openxmlformats.org/officeDocument/2006/relationships/hyperlink" Target="https://launchpad.support.sap.com/"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hyperlink" Target="https://blogs.sap.com/2019/06/10/self-service-enablement-of-cloud-integration-service-on-cloud-foundry-environment/" TargetMode="External"/><Relationship Id="rId5" Type="http://schemas.openxmlformats.org/officeDocument/2006/relationships/image" Target="../media/image34.PNG"/><Relationship Id="rId4" Type="http://schemas.openxmlformats.org/officeDocument/2006/relationships/hyperlink" Target="https://events.webinar.ru/5126393/2578785" TargetMode="External"/><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ohL_b9L9rYQ&amp;list=PL8K9t0W2BWlscIxYGvLm2SkrMdmvYQrwl" TargetMode="External"/><Relationship Id="rId7" Type="http://schemas.openxmlformats.org/officeDocument/2006/relationships/hyperlink" Target="mailto:roman.kuznetsov@sap.com" TargetMode="External"/><Relationship Id="rId2" Type="http://schemas.openxmlformats.org/officeDocument/2006/relationships/hyperlink" Target="https://www.sapappcenter.com/" TargetMode="External"/><Relationship Id="rId1" Type="http://schemas.openxmlformats.org/officeDocument/2006/relationships/slideLayout" Target="../slideLayouts/slideLayout10.xml"/><Relationship Id="rId6" Type="http://schemas.openxmlformats.org/officeDocument/2006/relationships/hyperlink" Target="https://www.sap.com/dmc/exp/2013_09_adpd/enEN/#/d/solutions" TargetMode="External"/><Relationship Id="rId5" Type="http://schemas.openxmlformats.org/officeDocument/2006/relationships/hyperlink" Target="https://www.sap.com/partner/become/partneredge-build.html" TargetMode="External"/><Relationship Id="rId4" Type="http://schemas.openxmlformats.org/officeDocument/2006/relationships/hyperlink" Target="https://cloudplatform.sap.com/index.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renat.khamidoulin@sap.com" TargetMode="External"/><Relationship Id="rId2" Type="http://schemas.openxmlformats.org/officeDocument/2006/relationships/hyperlink" Target="mailto:ilya.kuznetsov@sap.com"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mailto:januscx@gmail.com"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mailto:sudnischikov.romano@gmail.com"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a:xfrm>
            <a:off x="288000" y="5130489"/>
            <a:ext cx="4206882" cy="430887"/>
          </a:xfrm>
        </p:spPr>
        <p:txBody>
          <a:bodyPr/>
          <a:lstStyle/>
          <a:p>
            <a:pPr lvl="0"/>
            <a:r>
              <a:rPr lang="ru-RU" dirty="0"/>
              <a:t>Москва, Центр цифрового лидерства</a:t>
            </a:r>
          </a:p>
          <a:p>
            <a:pPr lvl="0"/>
            <a:r>
              <a:rPr lang="ru-RU"/>
              <a:t>6 сентября</a:t>
            </a:r>
            <a:r>
              <a:rPr lang="en-US"/>
              <a:t>, </a:t>
            </a:r>
            <a:r>
              <a:rPr lang="en-US" dirty="0"/>
              <a:t>2019</a:t>
            </a:r>
          </a:p>
        </p:txBody>
      </p:sp>
      <p:pic>
        <p:nvPicPr>
          <p:cNvPr id="5" name="Picture 4">
            <a:extLst>
              <a:ext uri="{FF2B5EF4-FFF2-40B4-BE49-F238E27FC236}">
                <a16:creationId xmlns:a16="http://schemas.microsoft.com/office/drawing/2014/main" id="{1C695A3E-3282-4AC4-9980-7C1E72C97F6E}"/>
              </a:ext>
            </a:extLst>
          </p:cNvPr>
          <p:cNvPicPr>
            <a:picLocks noChangeAspect="1"/>
          </p:cNvPicPr>
          <p:nvPr/>
        </p:nvPicPr>
        <p:blipFill>
          <a:blip r:embed="rId3"/>
          <a:stretch>
            <a:fillRect/>
          </a:stretch>
        </p:blipFill>
        <p:spPr>
          <a:xfrm>
            <a:off x="3541822" y="155560"/>
            <a:ext cx="4753879" cy="4745849"/>
          </a:xfrm>
          <a:prstGeom prst="rect">
            <a:avLst/>
          </a:prstGeom>
        </p:spPr>
      </p:pic>
      <p:pic>
        <p:nvPicPr>
          <p:cNvPr id="7" name="Picture 6">
            <a:extLst>
              <a:ext uri="{FF2B5EF4-FFF2-40B4-BE49-F238E27FC236}">
                <a16:creationId xmlns:a16="http://schemas.microsoft.com/office/drawing/2014/main" id="{A29EA8B6-7194-40DC-A455-4FED758959EB}"/>
              </a:ext>
            </a:extLst>
          </p:cNvPr>
          <p:cNvPicPr>
            <a:picLocks noChangeAspect="1"/>
          </p:cNvPicPr>
          <p:nvPr/>
        </p:nvPicPr>
        <p:blipFill>
          <a:blip r:embed="rId4"/>
          <a:stretch>
            <a:fillRect/>
          </a:stretch>
        </p:blipFill>
        <p:spPr>
          <a:xfrm>
            <a:off x="120456" y="5790456"/>
            <a:ext cx="1003493" cy="1002645"/>
          </a:xfrm>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873332"/>
            <a:ext cx="7249098" cy="4913668"/>
          </a:xfrm>
        </p:spPr>
        <p:txBody>
          <a:bodyPr/>
          <a:lstStyle/>
          <a:p>
            <a:r>
              <a:rPr lang="ru-RU" dirty="0"/>
              <a:t>Область</a:t>
            </a:r>
            <a:r>
              <a:rPr lang="en-US" dirty="0"/>
              <a:t>:</a:t>
            </a:r>
            <a:r>
              <a:rPr lang="ru-RU" dirty="0"/>
              <a:t> меппинги</a:t>
            </a:r>
          </a:p>
          <a:p>
            <a:r>
              <a:rPr lang="ru-RU" dirty="0"/>
              <a:t>История развития </a:t>
            </a:r>
            <a:r>
              <a:rPr lang="en-US" dirty="0"/>
              <a:t>XSLT</a:t>
            </a:r>
            <a:r>
              <a:rPr lang="ru-RU" dirty="0"/>
              <a:t>, сравнение функционала версий</a:t>
            </a:r>
            <a:r>
              <a:rPr lang="en-US" dirty="0"/>
              <a:t>.</a:t>
            </a:r>
            <a:endParaRPr lang="ru-RU" dirty="0"/>
          </a:p>
          <a:p>
            <a:r>
              <a:rPr lang="ru-RU" dirty="0"/>
              <a:t>Примеры использования в </a:t>
            </a:r>
            <a:r>
              <a:rPr lang="en-US" dirty="0"/>
              <a:t>PI, </a:t>
            </a:r>
            <a:r>
              <a:rPr lang="ru-RU" dirty="0"/>
              <a:t>доступ к параметрам.</a:t>
            </a:r>
            <a:endParaRPr lang="en-US" dirty="0"/>
          </a:p>
          <a:p>
            <a:r>
              <a:rPr lang="en-US" dirty="0"/>
              <a:t>XSLT-</a:t>
            </a:r>
            <a:r>
              <a:rPr lang="ru-RU" dirty="0"/>
              <a:t>процессоры, особенности и расширения </a:t>
            </a:r>
            <a:r>
              <a:rPr lang="en-US" dirty="0" err="1"/>
              <a:t>Xalan</a:t>
            </a:r>
            <a:r>
              <a:rPr lang="en-US" dirty="0"/>
              <a:t>.</a:t>
            </a:r>
          </a:p>
          <a:p>
            <a:r>
              <a:rPr lang="ru-RU" dirty="0"/>
              <a:t>Использование внешних </a:t>
            </a:r>
            <a:r>
              <a:rPr lang="en-US" dirty="0"/>
              <a:t>XSLT-</a:t>
            </a:r>
            <a:r>
              <a:rPr lang="ru-RU" dirty="0"/>
              <a:t>процессоров в </a:t>
            </a:r>
            <a:r>
              <a:rPr lang="en-US" dirty="0"/>
              <a:t>PI.</a:t>
            </a:r>
          </a:p>
          <a:p>
            <a:r>
              <a:rPr lang="ru-RU" dirty="0"/>
              <a:t>Тестирование </a:t>
            </a:r>
            <a:r>
              <a:rPr lang="ru-RU" dirty="0" err="1"/>
              <a:t>стриминга</a:t>
            </a:r>
            <a:r>
              <a:rPr lang="ru-RU" dirty="0"/>
              <a:t> (локальное и в </a:t>
            </a:r>
            <a:r>
              <a:rPr lang="en-US" dirty="0"/>
              <a:t>PI).</a:t>
            </a:r>
          </a:p>
          <a:p>
            <a:r>
              <a:rPr lang="ru-RU" dirty="0"/>
              <a:t>Сравнение </a:t>
            </a:r>
            <a:r>
              <a:rPr lang="en-US" dirty="0"/>
              <a:t>XSLT </a:t>
            </a:r>
            <a:r>
              <a:rPr lang="ru-RU" dirty="0"/>
              <a:t>с другими видами </a:t>
            </a:r>
            <a:r>
              <a:rPr lang="ru-RU" dirty="0" err="1"/>
              <a:t>мэппинга</a:t>
            </a:r>
            <a:r>
              <a:rPr lang="ru-RU" dirty="0"/>
              <a:t>.</a:t>
            </a:r>
          </a:p>
        </p:txBody>
      </p:sp>
      <p:sp>
        <p:nvSpPr>
          <p:cNvPr id="2" name="Divider"/>
          <p:cNvSpPr>
            <a:spLocks noGrp="1"/>
          </p:cNvSpPr>
          <p:nvPr>
            <p:ph type="title"/>
          </p:nvPr>
        </p:nvSpPr>
        <p:spPr bwMode="gray"/>
        <p:txBody>
          <a:bodyPr/>
          <a:lstStyle/>
          <a:p>
            <a:r>
              <a:rPr lang="en-US" dirty="0"/>
              <a:t>XSLT </a:t>
            </a:r>
            <a:r>
              <a:rPr lang="ru-RU" dirty="0"/>
              <a:t>в </a:t>
            </a:r>
            <a:r>
              <a:rPr lang="en-US" dirty="0"/>
              <a:t>PI</a:t>
            </a:r>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Андрей Бородин</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Эксперт </a:t>
            </a:r>
            <a:r>
              <a:rPr lang="en-US" sz="1600" kern="0" dirty="0">
                <a:ea typeface="Arial Unicode MS" pitchFamily="34" charset="-128"/>
                <a:cs typeface="Arial Unicode MS" pitchFamily="34" charset="-128"/>
              </a:rPr>
              <a:t>SAP PI</a:t>
            </a:r>
            <a:r>
              <a:rPr lang="ru-RU" sz="1600" kern="0" dirty="0">
                <a:ea typeface="Arial Unicode MS" pitchFamily="34" charset="-128"/>
                <a:cs typeface="Arial Unicode MS" pitchFamily="34" charset="-128"/>
              </a:rPr>
              <a:t>, </a:t>
            </a:r>
            <a:r>
              <a:rPr lang="en-US" sz="1600" kern="0" dirty="0">
                <a:ea typeface="Arial Unicode MS" pitchFamily="34" charset="-128"/>
                <a:cs typeface="Arial Unicode MS" pitchFamily="34" charset="-128"/>
              </a:rPr>
              <a:t>JSA Group</a:t>
            </a: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andbor1@gmail.com</a:t>
            </a:r>
            <a:endParaRPr lang="en-US" sz="1600" kern="0" dirty="0">
              <a:highlight>
                <a:srgbClr val="FFFF00"/>
              </a:highlight>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4D8A6823-B4D9-4B05-8261-1B577670766F}"/>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a:t>
            </a:r>
            <a:r>
              <a:rPr lang="ru-RU" sz="1200" kern="0" dirty="0">
                <a:ea typeface="Arial Unicode MS" pitchFamily="34" charset="-128"/>
                <a:cs typeface="Arial Unicode MS" pitchFamily="34" charset="-128"/>
              </a:rPr>
              <a:t>4</a:t>
            </a:r>
            <a:r>
              <a:rPr lang="en-US" sz="1200" kern="0" dirty="0">
                <a:ea typeface="Arial Unicode MS" pitchFamily="34" charset="-128"/>
                <a:cs typeface="Arial Unicode MS" pitchFamily="34" charset="-128"/>
              </a:rPr>
              <a:t>Borodin_xslt1.pdf </a:t>
            </a:r>
            <a:r>
              <a:rPr lang="ru-RU" sz="1200" kern="0" dirty="0">
                <a:ea typeface="Arial Unicode MS" pitchFamily="34" charset="-128"/>
                <a:cs typeface="Arial Unicode MS" pitchFamily="34" charset="-128"/>
              </a:rPr>
              <a:t>и запись видео</a:t>
            </a:r>
          </a:p>
        </p:txBody>
      </p:sp>
      <p:pic>
        <p:nvPicPr>
          <p:cNvPr id="5" name="Picture 4">
            <a:extLst>
              <a:ext uri="{FF2B5EF4-FFF2-40B4-BE49-F238E27FC236}">
                <a16:creationId xmlns:a16="http://schemas.microsoft.com/office/drawing/2014/main" id="{EAD68E62-B3CF-4CB3-826D-0762C5981A8F}"/>
              </a:ext>
            </a:extLst>
          </p:cNvPr>
          <p:cNvPicPr>
            <a:picLocks noChangeAspect="1"/>
          </p:cNvPicPr>
          <p:nvPr/>
        </p:nvPicPr>
        <p:blipFill>
          <a:blip r:embed="rId4"/>
          <a:stretch>
            <a:fillRect/>
          </a:stretch>
        </p:blipFill>
        <p:spPr>
          <a:xfrm>
            <a:off x="504001" y="873332"/>
            <a:ext cx="2604093" cy="3480593"/>
          </a:xfrm>
          <a:prstGeom prst="rect">
            <a:avLst/>
          </a:prstGeom>
        </p:spPr>
      </p:pic>
    </p:spTree>
    <p:extLst>
      <p:ext uri="{BB962C8B-B14F-4D97-AF65-F5344CB8AC3E}">
        <p14:creationId xmlns:p14="http://schemas.microsoft.com/office/powerpoint/2010/main" val="183036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E4E097-D019-475C-95E9-FA4B24D40E08}"/>
              </a:ext>
            </a:extLst>
          </p:cNvPr>
          <p:cNvPicPr>
            <a:picLocks noChangeAspect="1"/>
          </p:cNvPicPr>
          <p:nvPr/>
        </p:nvPicPr>
        <p:blipFill rotWithShape="1">
          <a:blip r:embed="rId2"/>
          <a:srcRect t="9994" b="15026"/>
          <a:stretch/>
        </p:blipFill>
        <p:spPr>
          <a:xfrm>
            <a:off x="1" y="10"/>
            <a:ext cx="12195175" cy="6857990"/>
          </a:xfrm>
          <a:prstGeom prst="rect">
            <a:avLst/>
          </a:prstGeom>
          <a:noFill/>
        </p:spPr>
      </p:pic>
    </p:spTree>
    <p:extLst>
      <p:ext uri="{BB962C8B-B14F-4D97-AF65-F5344CB8AC3E}">
        <p14:creationId xmlns:p14="http://schemas.microsoft.com/office/powerpoint/2010/main" val="279189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538697"/>
          </a:xfrm>
        </p:spPr>
        <p:txBody>
          <a:bodyPr/>
          <a:lstStyle/>
          <a:p>
            <a:r>
              <a:rPr lang="ru-RU" dirty="0"/>
              <a:t>Область</a:t>
            </a:r>
            <a:r>
              <a:rPr lang="en-US" dirty="0"/>
              <a:t>:</a:t>
            </a:r>
            <a:r>
              <a:rPr lang="ru-RU" dirty="0"/>
              <a:t> обучение</a:t>
            </a:r>
          </a:p>
          <a:p>
            <a:endParaRPr lang="ru-RU" dirty="0"/>
          </a:p>
          <a:p>
            <a:r>
              <a:rPr lang="ru-RU" dirty="0"/>
              <a:t>Форматы обучения, новости сертификации и </a:t>
            </a:r>
            <a:r>
              <a:rPr lang="en-US" dirty="0"/>
              <a:t>SAP Learning Hub.</a:t>
            </a:r>
          </a:p>
          <a:p>
            <a:r>
              <a:rPr lang="ru-RU" dirty="0"/>
              <a:t>Бейджи!</a:t>
            </a:r>
            <a:endParaRPr lang="en-US" dirty="0"/>
          </a:p>
          <a:p>
            <a:r>
              <a:rPr lang="ru-RU" dirty="0"/>
              <a:t>Готовы разработать кастомный семинар? Нужен нестандартный семинар? Обмен мнениями</a:t>
            </a:r>
          </a:p>
          <a:p>
            <a:endParaRPr lang="ru-RU" dirty="0"/>
          </a:p>
          <a:p>
            <a:endParaRPr lang="en-US" dirty="0"/>
          </a:p>
        </p:txBody>
      </p:sp>
      <p:sp>
        <p:nvSpPr>
          <p:cNvPr id="2" name="Divider"/>
          <p:cNvSpPr>
            <a:spLocks noGrp="1"/>
          </p:cNvSpPr>
          <p:nvPr>
            <p:ph type="title"/>
          </p:nvPr>
        </p:nvSpPr>
        <p:spPr bwMode="gray"/>
        <p:txBody>
          <a:bodyPr/>
          <a:lstStyle/>
          <a:p>
            <a:r>
              <a:rPr lang="ru-RU" dirty="0"/>
              <a:t>Учись сам, учи клиента</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Гаянэ Третьякова</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Менеджер, учебный центр САП СНГ</a:t>
            </a: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gayane.tretyakova@sap.com</a:t>
            </a:r>
            <a:r>
              <a:rPr lang="en-US" sz="1600" kern="0" dirty="0">
                <a:ea typeface="Arial Unicode MS" pitchFamily="34" charset="-128"/>
                <a:cs typeface="Arial Unicode MS" pitchFamily="34" charset="-128"/>
              </a:rPr>
              <a:t> </a:t>
            </a:r>
            <a:endParaRPr lang="en-US" sz="1600" kern="0" dirty="0">
              <a:highlight>
                <a:srgbClr val="FFFF00"/>
              </a:highlight>
              <a:ea typeface="Arial Unicode MS" pitchFamily="34" charset="-128"/>
              <a:cs typeface="Arial Unicode MS" pitchFamily="34" charset="-128"/>
            </a:endParaRPr>
          </a:p>
        </p:txBody>
      </p:sp>
      <p:pic>
        <p:nvPicPr>
          <p:cNvPr id="1026" name="Picture 3" descr="BSV_8612">
            <a:extLst>
              <a:ext uri="{FF2B5EF4-FFF2-40B4-BE49-F238E27FC236}">
                <a16:creationId xmlns:a16="http://schemas.microsoft.com/office/drawing/2014/main" id="{2A295B65-29D3-4F37-9A4F-1FB74C29B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1" y="981773"/>
            <a:ext cx="2193479" cy="32924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838713-B0C0-46AB-8271-8A2FF67E8F73}"/>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PIMON2019_05SAP_Education_for_PIMON.pdf </a:t>
            </a:r>
            <a:r>
              <a:rPr lang="ru-RU" sz="1200" kern="0" dirty="0">
                <a:ea typeface="Arial Unicode MS" pitchFamily="34" charset="-128"/>
                <a:cs typeface="Arial Unicode MS" pitchFamily="34" charset="-128"/>
              </a:rPr>
              <a:t>и запись видео</a:t>
            </a:r>
          </a:p>
        </p:txBody>
      </p:sp>
    </p:spTree>
    <p:extLst>
      <p:ext uri="{BB962C8B-B14F-4D97-AF65-F5344CB8AC3E}">
        <p14:creationId xmlns:p14="http://schemas.microsoft.com/office/powerpoint/2010/main" val="132363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D670E6-6407-4FB6-AB2A-7AE6C4E01100}"/>
              </a:ext>
            </a:extLst>
          </p:cNvPr>
          <p:cNvPicPr>
            <a:picLocks noChangeAspect="1"/>
          </p:cNvPicPr>
          <p:nvPr/>
        </p:nvPicPr>
        <p:blipFill>
          <a:blip r:embed="rId2"/>
          <a:stretch>
            <a:fillRect/>
          </a:stretch>
        </p:blipFill>
        <p:spPr>
          <a:xfrm>
            <a:off x="3525837" y="0"/>
            <a:ext cx="5143500" cy="6858000"/>
          </a:xfrm>
          <a:prstGeom prst="rect">
            <a:avLst/>
          </a:prstGeom>
        </p:spPr>
      </p:pic>
    </p:spTree>
    <p:extLst>
      <p:ext uri="{BB962C8B-B14F-4D97-AF65-F5344CB8AC3E}">
        <p14:creationId xmlns:p14="http://schemas.microsoft.com/office/powerpoint/2010/main" val="1701945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716000"/>
          </a:xfrm>
        </p:spPr>
        <p:txBody>
          <a:bodyPr/>
          <a:lstStyle/>
          <a:p>
            <a:r>
              <a:rPr lang="ru-RU" dirty="0"/>
              <a:t>Область</a:t>
            </a:r>
            <a:r>
              <a:rPr lang="en-US" dirty="0"/>
              <a:t>:</a:t>
            </a:r>
            <a:r>
              <a:rPr lang="ru-RU" dirty="0"/>
              <a:t> ява-разработка</a:t>
            </a:r>
          </a:p>
          <a:p>
            <a:endParaRPr lang="ru-RU" dirty="0"/>
          </a:p>
          <a:p>
            <a:r>
              <a:rPr lang="ru-RU" dirty="0"/>
              <a:t>Java-разработка в SAP Netweaver никогда не была легкой прогулкой. Шаг влево-вправо – и оказываешься в зоне багов и недокументированного поведения. Но раз назвался консультантом SAP – можно и нужно выходить из самых нестандартных ситуаций.</a:t>
            </a:r>
          </a:p>
          <a:p>
            <a:r>
              <a:rPr lang="ru-RU" dirty="0"/>
              <a:t>Этот доклад – описание реального проектного опыта использования SOAP-сервисов в технологии Java Proxy. Немного теории, примеры из практики, варианты применения – и разработка SOAP-сервисов в Netweaver заиграет новыми красками.</a:t>
            </a:r>
          </a:p>
        </p:txBody>
      </p:sp>
      <p:sp>
        <p:nvSpPr>
          <p:cNvPr id="2" name="Divider"/>
          <p:cNvSpPr>
            <a:spLocks noGrp="1"/>
          </p:cNvSpPr>
          <p:nvPr>
            <p:ph type="title"/>
          </p:nvPr>
        </p:nvSpPr>
        <p:spPr bwMode="gray">
          <a:xfrm>
            <a:off x="504000" y="504000"/>
            <a:ext cx="8254409" cy="738664"/>
          </a:xfrm>
        </p:spPr>
        <p:txBody>
          <a:bodyPr/>
          <a:lstStyle/>
          <a:p>
            <a:r>
              <a:rPr lang="en-US" dirty="0"/>
              <a:t>SOAP-</a:t>
            </a:r>
            <a:r>
              <a:rPr lang="ru-RU" dirty="0"/>
              <a:t>сервисы в </a:t>
            </a:r>
            <a:r>
              <a:rPr lang="en-US" dirty="0"/>
              <a:t>Java Proxy: </a:t>
            </a:r>
            <a:r>
              <a:rPr lang="ru-RU" dirty="0"/>
              <a:t>теория и практика</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Сергей Федечкин</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a:t>
            </a:r>
            <a:r>
              <a:rPr lang="en-US" sz="1600" kern="0" dirty="0">
                <a:ea typeface="Arial Unicode MS" pitchFamily="34" charset="-128"/>
                <a:cs typeface="Arial Unicode MS" pitchFamily="34" charset="-128"/>
              </a:rPr>
              <a:t>SAP</a:t>
            </a: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sergey.fedechkin@sap.com</a:t>
            </a:r>
            <a:r>
              <a:rPr lang="en-US" sz="1600" kern="0" dirty="0">
                <a:ea typeface="Arial Unicode MS" pitchFamily="34" charset="-128"/>
                <a:cs typeface="Arial Unicode MS" pitchFamily="34" charset="-128"/>
              </a:rPr>
              <a:t> </a:t>
            </a:r>
            <a:endParaRPr lang="en-US" sz="1600" kern="0" dirty="0">
              <a:highlight>
                <a:srgbClr val="FFFF00"/>
              </a:highlight>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D42CA4D5-D7A2-43C7-AA5F-F04AF697FBEE}"/>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PIMON2019_06Fedechkin_SOAP_JPR.pdf </a:t>
            </a:r>
            <a:r>
              <a:rPr lang="ru-RU" sz="1200" kern="0" dirty="0">
                <a:ea typeface="Arial Unicode MS" pitchFamily="34" charset="-128"/>
                <a:cs typeface="Arial Unicode MS" pitchFamily="34" charset="-128"/>
              </a:rPr>
              <a:t>и запись видео</a:t>
            </a:r>
          </a:p>
        </p:txBody>
      </p:sp>
      <p:pic>
        <p:nvPicPr>
          <p:cNvPr id="3" name="Picture 2">
            <a:extLst>
              <a:ext uri="{FF2B5EF4-FFF2-40B4-BE49-F238E27FC236}">
                <a16:creationId xmlns:a16="http://schemas.microsoft.com/office/drawing/2014/main" id="{13F6639F-BDCE-4636-8661-22A78A294805}"/>
              </a:ext>
            </a:extLst>
          </p:cNvPr>
          <p:cNvPicPr>
            <a:picLocks noChangeAspect="1"/>
          </p:cNvPicPr>
          <p:nvPr/>
        </p:nvPicPr>
        <p:blipFill>
          <a:blip r:embed="rId4"/>
          <a:stretch>
            <a:fillRect/>
          </a:stretch>
        </p:blipFill>
        <p:spPr>
          <a:xfrm>
            <a:off x="504000" y="1071000"/>
            <a:ext cx="2983075" cy="3108193"/>
          </a:xfrm>
          <a:prstGeom prst="rect">
            <a:avLst/>
          </a:prstGeom>
        </p:spPr>
      </p:pic>
    </p:spTree>
    <p:extLst>
      <p:ext uri="{BB962C8B-B14F-4D97-AF65-F5344CB8AC3E}">
        <p14:creationId xmlns:p14="http://schemas.microsoft.com/office/powerpoint/2010/main" val="358809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E2695-E655-4E81-B4D9-1026DE36C1B7}"/>
              </a:ext>
            </a:extLst>
          </p:cNvPr>
          <p:cNvPicPr>
            <a:picLocks noChangeAspect="1"/>
          </p:cNvPicPr>
          <p:nvPr/>
        </p:nvPicPr>
        <p:blipFill rotWithShape="1">
          <a:blip r:embed="rId2"/>
          <a:srcRect t="18792" b="6228"/>
          <a:stretch/>
        </p:blipFill>
        <p:spPr>
          <a:xfrm>
            <a:off x="1" y="10"/>
            <a:ext cx="12195175" cy="6857990"/>
          </a:xfrm>
          <a:prstGeom prst="rect">
            <a:avLst/>
          </a:prstGeom>
          <a:noFill/>
        </p:spPr>
      </p:pic>
    </p:spTree>
    <p:extLst>
      <p:ext uri="{BB962C8B-B14F-4D97-AF65-F5344CB8AC3E}">
        <p14:creationId xmlns:p14="http://schemas.microsoft.com/office/powerpoint/2010/main" val="171777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vider"/>
          <p:cNvSpPr>
            <a:spLocks noGrp="1"/>
          </p:cNvSpPr>
          <p:nvPr>
            <p:ph type="title"/>
          </p:nvPr>
        </p:nvSpPr>
        <p:spPr bwMode="gray"/>
        <p:txBody>
          <a:bodyPr/>
          <a:lstStyle/>
          <a:p>
            <a:r>
              <a:rPr lang="ru-RU" dirty="0"/>
              <a:t>Диалог с рекрутером, или 300</a:t>
            </a:r>
            <a:endParaRPr lang="en-US" dirty="0"/>
          </a:p>
        </p:txBody>
      </p:sp>
      <p:sp>
        <p:nvSpPr>
          <p:cNvPr id="6" name="TextBox 5">
            <a:extLst>
              <a:ext uri="{FF2B5EF4-FFF2-40B4-BE49-F238E27FC236}">
                <a16:creationId xmlns:a16="http://schemas.microsoft.com/office/drawing/2014/main" id="{604E8FD8-5582-442C-BEA3-40E10635FD4F}"/>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PIMON2019_07Selecty0609.ppsx </a:t>
            </a:r>
            <a:r>
              <a:rPr lang="ru-RU" sz="1200" kern="0" dirty="0">
                <a:ea typeface="Arial Unicode MS" pitchFamily="34" charset="-128"/>
                <a:cs typeface="Arial Unicode MS" pitchFamily="34" charset="-128"/>
              </a:rPr>
              <a:t>и запись видео</a:t>
            </a:r>
          </a:p>
        </p:txBody>
      </p:sp>
      <p:pic>
        <p:nvPicPr>
          <p:cNvPr id="5" name="Picture 4">
            <a:extLst>
              <a:ext uri="{FF2B5EF4-FFF2-40B4-BE49-F238E27FC236}">
                <a16:creationId xmlns:a16="http://schemas.microsoft.com/office/drawing/2014/main" id="{3AF813DF-5BA8-4B8E-AE57-6E09E0763DA8}"/>
              </a:ext>
            </a:extLst>
          </p:cNvPr>
          <p:cNvPicPr>
            <a:picLocks noChangeAspect="1"/>
          </p:cNvPicPr>
          <p:nvPr/>
        </p:nvPicPr>
        <p:blipFill>
          <a:blip r:embed="rId3"/>
          <a:stretch>
            <a:fillRect/>
          </a:stretch>
        </p:blipFill>
        <p:spPr>
          <a:xfrm>
            <a:off x="504000" y="1348552"/>
            <a:ext cx="10590745" cy="4523438"/>
          </a:xfrm>
          <a:prstGeom prst="rect">
            <a:avLst/>
          </a:prstGeom>
        </p:spPr>
      </p:pic>
    </p:spTree>
    <p:extLst>
      <p:ext uri="{BB962C8B-B14F-4D97-AF65-F5344CB8AC3E}">
        <p14:creationId xmlns:p14="http://schemas.microsoft.com/office/powerpoint/2010/main" val="2409531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2E12A-1DD2-4DAC-A315-09122BFBF9B8}"/>
              </a:ext>
            </a:extLst>
          </p:cNvPr>
          <p:cNvPicPr>
            <a:picLocks noChangeAspect="1"/>
          </p:cNvPicPr>
          <p:nvPr/>
        </p:nvPicPr>
        <p:blipFill rotWithShape="1">
          <a:blip r:embed="rId2"/>
          <a:srcRect t="14529" b="10491"/>
          <a:stretch/>
        </p:blipFill>
        <p:spPr>
          <a:xfrm>
            <a:off x="1" y="10"/>
            <a:ext cx="12195175" cy="6857990"/>
          </a:xfrm>
          <a:prstGeom prst="rect">
            <a:avLst/>
          </a:prstGeom>
          <a:noFill/>
        </p:spPr>
      </p:pic>
    </p:spTree>
    <p:extLst>
      <p:ext uri="{BB962C8B-B14F-4D97-AF65-F5344CB8AC3E}">
        <p14:creationId xmlns:p14="http://schemas.microsoft.com/office/powerpoint/2010/main" val="2102984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716000"/>
          </a:xfrm>
        </p:spPr>
        <p:txBody>
          <a:bodyPr>
            <a:normAutofit fontScale="85000" lnSpcReduction="20000"/>
          </a:bodyPr>
          <a:lstStyle/>
          <a:p>
            <a:r>
              <a:rPr lang="ru-RU" dirty="0"/>
              <a:t>Область</a:t>
            </a:r>
            <a:r>
              <a:rPr lang="en-US" dirty="0"/>
              <a:t>:</a:t>
            </a:r>
            <a:r>
              <a:rPr lang="ru-RU" dirty="0"/>
              <a:t> методологические вопросы интеграции</a:t>
            </a:r>
          </a:p>
          <a:p>
            <a:endParaRPr lang="ru-RU" dirty="0"/>
          </a:p>
          <a:p>
            <a:r>
              <a:rPr lang="ru-RU" dirty="0"/>
              <a:t>Раньше в портфолио </a:t>
            </a:r>
            <a:r>
              <a:rPr lang="en-US" dirty="0"/>
              <a:t>SAP</a:t>
            </a:r>
            <a:r>
              <a:rPr lang="ru-RU" dirty="0"/>
              <a:t>,</a:t>
            </a:r>
            <a:r>
              <a:rPr lang="en-US" dirty="0"/>
              <a:t> </a:t>
            </a:r>
            <a:r>
              <a:rPr lang="ru-RU" dirty="0"/>
              <a:t>фактически, было три интеграционных продукта (</a:t>
            </a:r>
            <a:r>
              <a:rPr lang="en-US" dirty="0"/>
              <a:t>PI/PO, DS </a:t>
            </a:r>
            <a:r>
              <a:rPr lang="ru-RU" dirty="0"/>
              <a:t>и </a:t>
            </a:r>
            <a:r>
              <a:rPr lang="en-US" dirty="0"/>
              <a:t>MII</a:t>
            </a:r>
            <a:r>
              <a:rPr lang="ru-RU" dirty="0"/>
              <a:t>). Выбрать тот или иной из них для реализации конкретного интеграционного сценария обычно было несложно. Но теперь в портфолио </a:t>
            </a:r>
            <a:r>
              <a:rPr lang="en-US" dirty="0"/>
              <a:t>SAP </a:t>
            </a:r>
            <a:r>
              <a:rPr lang="ru-RU" dirty="0"/>
              <a:t>можно увидеть</a:t>
            </a:r>
            <a:r>
              <a:rPr lang="en-US" dirty="0"/>
              <a:t> </a:t>
            </a:r>
            <a:r>
              <a:rPr lang="ru-RU" dirty="0"/>
              <a:t>много других вариантов (</a:t>
            </a:r>
            <a:r>
              <a:rPr lang="en-US" dirty="0"/>
              <a:t>SDI, SDA, AIF, CPI, </a:t>
            </a:r>
            <a:r>
              <a:rPr lang="en-US" dirty="0">
                <a:latin typeface="Arial" panose="020B0604020202020204" pitchFamily="34" charset="0"/>
                <a:cs typeface="Arial" panose="020B0604020202020204" pitchFamily="34" charset="0"/>
              </a:rPr>
              <a:t>Data Hub, SLT, Streaming Analytics, </a:t>
            </a:r>
            <a:r>
              <a:rPr lang="en-AU" dirty="0">
                <a:latin typeface="Arial" panose="020B0604020202020204" pitchFamily="34" charset="0"/>
                <a:cs typeface="Arial" panose="020B0604020202020204" pitchFamily="34" charset="0"/>
              </a:rPr>
              <a:t>IoT</a:t>
            </a:r>
            <a:r>
              <a:rPr lang="ru-RU" dirty="0">
                <a:latin typeface="Arial" panose="020B0604020202020204" pitchFamily="34" charset="0"/>
                <a:cs typeface="Arial" panose="020B0604020202020204" pitchFamily="34" charset="0"/>
              </a:rPr>
              <a:t> и др.), поэтому выбор становится совсем неочевидным. Задача становится ещё сложнее, если учесть, что многие компании в тоже самое время применяют интеграционные решения и от других </a:t>
            </a:r>
            <a:r>
              <a:rPr lang="ru-RU" dirty="0" err="1">
                <a:latin typeface="Arial" panose="020B0604020202020204" pitchFamily="34" charset="0"/>
                <a:cs typeface="Arial" panose="020B0604020202020204" pitchFamily="34" charset="0"/>
              </a:rPr>
              <a:t>вендоров</a:t>
            </a:r>
            <a:r>
              <a:rPr lang="ru-RU" dirty="0">
                <a:latin typeface="Arial" panose="020B0604020202020204" pitchFamily="34" charset="0"/>
                <a:cs typeface="Arial" panose="020B0604020202020204" pitchFamily="34" charset="0"/>
              </a:rPr>
              <a:t> – </a:t>
            </a:r>
            <a:r>
              <a:rPr lang="en-US" dirty="0">
                <a:latin typeface="Arial" panose="020B0604020202020204" pitchFamily="34" charset="0"/>
                <a:cs typeface="Arial" panose="020B0604020202020204" pitchFamily="34" charset="0"/>
              </a:rPr>
              <a:t>Apache Kafka, MuleSoft </a:t>
            </a:r>
            <a:r>
              <a:rPr lang="ru-RU" dirty="0">
                <a:latin typeface="Arial" panose="020B0604020202020204" pitchFamily="34" charset="0"/>
                <a:cs typeface="Arial" panose="020B0604020202020204" pitchFamily="34" charset="0"/>
              </a:rPr>
              <a:t>и др.</a:t>
            </a:r>
          </a:p>
          <a:p>
            <a:r>
              <a:rPr lang="ru-RU" dirty="0"/>
              <a:t>Чтобы помочь клиентам выработать целостный подход по выбору подходящего решения под требования интеграционного сценария, </a:t>
            </a:r>
            <a:r>
              <a:rPr lang="en-US" dirty="0"/>
              <a:t>SAP </a:t>
            </a:r>
            <a:r>
              <a:rPr lang="ru-RU" dirty="0"/>
              <a:t>предлагает использовать </a:t>
            </a:r>
            <a:r>
              <a:rPr lang="ru-RU" dirty="0" err="1"/>
              <a:t>вендоро</a:t>
            </a:r>
            <a:r>
              <a:rPr lang="ru-RU" dirty="0"/>
              <a:t>-независимую методологию </a:t>
            </a:r>
            <a:r>
              <a:rPr lang="en-US" dirty="0"/>
              <a:t>Integration Solution Advisory Methodology (ISA-M)</a:t>
            </a:r>
            <a:r>
              <a:rPr lang="ru-RU" dirty="0"/>
              <a:t>. В рамках доклада мы посмотрим, - в чем состоит идея этой методологии и что сейчас есть в шаблоне</a:t>
            </a:r>
            <a:r>
              <a:rPr lang="en-US" dirty="0"/>
              <a:t> ISA-M</a:t>
            </a:r>
            <a:r>
              <a:rPr lang="ru-RU" dirty="0"/>
              <a:t>, который продвигается через </a:t>
            </a:r>
            <a:r>
              <a:rPr lang="en-US" dirty="0"/>
              <a:t>SAP Integration Architecture Community</a:t>
            </a:r>
            <a:r>
              <a:rPr lang="ru-RU"/>
              <a:t>.</a:t>
            </a:r>
            <a:endParaRPr lang="ru-RU" dirty="0"/>
          </a:p>
        </p:txBody>
      </p:sp>
      <p:sp>
        <p:nvSpPr>
          <p:cNvPr id="2" name="Divider"/>
          <p:cNvSpPr>
            <a:spLocks noGrp="1"/>
          </p:cNvSpPr>
          <p:nvPr>
            <p:ph type="title"/>
          </p:nvPr>
        </p:nvSpPr>
        <p:spPr bwMode="gray"/>
        <p:txBody>
          <a:bodyPr/>
          <a:lstStyle/>
          <a:p>
            <a:r>
              <a:rPr lang="en-US" dirty="0"/>
              <a:t>ISA-M </a:t>
            </a:r>
            <a:r>
              <a:rPr lang="ru-RU" dirty="0"/>
              <a:t>простым языком</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Ренат Хамидулин</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a:t>
            </a:r>
            <a:r>
              <a:rPr lang="en-US" sz="1600" kern="0" dirty="0">
                <a:ea typeface="Arial Unicode MS" pitchFamily="34" charset="-128"/>
                <a:cs typeface="Arial Unicode MS" pitchFamily="34" charset="-128"/>
              </a:rPr>
              <a:t>SAP</a:t>
            </a: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renat.khamidoulin@sap.com</a:t>
            </a:r>
            <a:r>
              <a:rPr lang="en-US" sz="1600" kern="0" dirty="0">
                <a:ea typeface="Arial Unicode MS" pitchFamily="34" charset="-128"/>
                <a:cs typeface="Arial Unicode MS" pitchFamily="34" charset="-128"/>
              </a:rPr>
              <a:t> </a:t>
            </a:r>
            <a:endParaRPr lang="en-US" sz="1600" kern="0" dirty="0">
              <a:highlight>
                <a:srgbClr val="FFFF00"/>
              </a:highlight>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4051F2B6-342D-4429-B8D1-BBCA4A87DB20}"/>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PIMON2019_08Khamidulin_ISA-M_in_a_Nutshell.zip </a:t>
            </a:r>
            <a:r>
              <a:rPr lang="ru-RU" sz="1200" kern="0" dirty="0">
                <a:ea typeface="Arial Unicode MS" pitchFamily="34" charset="-128"/>
                <a:cs typeface="Arial Unicode MS" pitchFamily="34" charset="-128"/>
              </a:rPr>
              <a:t>и запись видео</a:t>
            </a:r>
          </a:p>
        </p:txBody>
      </p:sp>
      <p:pic>
        <p:nvPicPr>
          <p:cNvPr id="8" name="Picture 7">
            <a:extLst>
              <a:ext uri="{FF2B5EF4-FFF2-40B4-BE49-F238E27FC236}">
                <a16:creationId xmlns:a16="http://schemas.microsoft.com/office/drawing/2014/main" id="{A9753890-4D1F-4EAE-92CA-7515660E1EC6}"/>
              </a:ext>
            </a:extLst>
          </p:cNvPr>
          <p:cNvPicPr>
            <a:picLocks noChangeAspect="1"/>
          </p:cNvPicPr>
          <p:nvPr/>
        </p:nvPicPr>
        <p:blipFill rotWithShape="1">
          <a:blip r:embed="rId4"/>
          <a:srcRect l="34140" t="32889" b="15937"/>
          <a:stretch/>
        </p:blipFill>
        <p:spPr>
          <a:xfrm>
            <a:off x="503238" y="1079862"/>
            <a:ext cx="2694660" cy="3143795"/>
          </a:xfrm>
          <a:prstGeom prst="rect">
            <a:avLst/>
          </a:prstGeom>
        </p:spPr>
      </p:pic>
    </p:spTree>
    <p:extLst>
      <p:ext uri="{BB962C8B-B14F-4D97-AF65-F5344CB8AC3E}">
        <p14:creationId xmlns:p14="http://schemas.microsoft.com/office/powerpoint/2010/main" val="414520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F32903-5990-4326-8A11-7B4B1E2619B9}"/>
              </a:ext>
            </a:extLst>
          </p:cNvPr>
          <p:cNvPicPr>
            <a:picLocks noChangeAspect="1"/>
          </p:cNvPicPr>
          <p:nvPr/>
        </p:nvPicPr>
        <p:blipFill rotWithShape="1">
          <a:blip r:embed="rId2"/>
          <a:srcRect r="15090" b="1"/>
          <a:stretch/>
        </p:blipFill>
        <p:spPr>
          <a:xfrm>
            <a:off x="1" y="10"/>
            <a:ext cx="12195175" cy="6857990"/>
          </a:xfrm>
          <a:prstGeom prst="rect">
            <a:avLst/>
          </a:prstGeom>
          <a:noFill/>
        </p:spPr>
      </p:pic>
    </p:spTree>
    <p:extLst>
      <p:ext uri="{BB962C8B-B14F-4D97-AF65-F5344CB8AC3E}">
        <p14:creationId xmlns:p14="http://schemas.microsoft.com/office/powerpoint/2010/main" val="3670372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a:xfrm>
            <a:off x="504000" y="1046602"/>
            <a:ext cx="11185200" cy="5289398"/>
          </a:xfrm>
        </p:spPr>
        <p:txBody>
          <a:bodyPr>
            <a:normAutofit/>
          </a:bodyPr>
          <a:lstStyle/>
          <a:p>
            <a:pPr lvl="1"/>
            <a:r>
              <a:rPr lang="ru-RU" sz="2000" i="1" dirty="0"/>
              <a:t>Открытие, приветственное слово (Дмитрий Блинов)</a:t>
            </a:r>
          </a:p>
          <a:p>
            <a:pPr lvl="1"/>
            <a:r>
              <a:rPr lang="en-US" sz="2000" dirty="0"/>
              <a:t>SAP AIF</a:t>
            </a:r>
            <a:r>
              <a:rPr lang="ru-RU" sz="2000" dirty="0"/>
              <a:t> (Андрей Большаков)</a:t>
            </a:r>
          </a:p>
          <a:p>
            <a:pPr lvl="1"/>
            <a:r>
              <a:rPr lang="ru-RU" sz="2000" dirty="0"/>
              <a:t>Живое обсуждение: разрыв внутри синхронного моста (Роман Суднищиков)</a:t>
            </a:r>
          </a:p>
          <a:p>
            <a:pPr lvl="1"/>
            <a:r>
              <a:rPr lang="en-US" sz="2000" dirty="0"/>
              <a:t>XSLT </a:t>
            </a:r>
            <a:r>
              <a:rPr lang="ru-RU" sz="2000" dirty="0"/>
              <a:t>в </a:t>
            </a:r>
            <a:r>
              <a:rPr lang="en-US" sz="2000" dirty="0"/>
              <a:t>PI</a:t>
            </a:r>
            <a:r>
              <a:rPr lang="ru-RU" sz="2000" dirty="0"/>
              <a:t> (Андрей Бородин)</a:t>
            </a:r>
            <a:endParaRPr lang="en-US" sz="2000" dirty="0"/>
          </a:p>
          <a:p>
            <a:pPr lvl="1"/>
            <a:r>
              <a:rPr lang="ru-RU" sz="2000" dirty="0"/>
              <a:t>Учись сам, учи клиента (Гаянэ Третьякова)</a:t>
            </a:r>
          </a:p>
          <a:p>
            <a:pPr lvl="1"/>
            <a:r>
              <a:rPr lang="ru-RU" sz="2000" i="1" dirty="0"/>
              <a:t>Обеденное время 1</a:t>
            </a:r>
            <a:r>
              <a:rPr lang="en-US" sz="2000" i="1" dirty="0"/>
              <a:t>3</a:t>
            </a:r>
            <a:r>
              <a:rPr lang="ru-RU" sz="2000" i="1" dirty="0"/>
              <a:t>:</a:t>
            </a:r>
            <a:r>
              <a:rPr lang="en-US" sz="2000" i="1" dirty="0"/>
              <a:t>1</a:t>
            </a:r>
            <a:r>
              <a:rPr lang="ru-RU" sz="2000" i="1" dirty="0"/>
              <a:t>0 – 1</a:t>
            </a:r>
            <a:r>
              <a:rPr lang="en-US" sz="2000" i="1" dirty="0"/>
              <a:t>4</a:t>
            </a:r>
            <a:r>
              <a:rPr lang="ru-RU" sz="2000" i="1" dirty="0"/>
              <a:t>:</a:t>
            </a:r>
            <a:r>
              <a:rPr lang="en-US" sz="2000" i="1" dirty="0"/>
              <a:t>0</a:t>
            </a:r>
            <a:r>
              <a:rPr lang="ru-RU" sz="2000" i="1" dirty="0"/>
              <a:t>0</a:t>
            </a:r>
          </a:p>
          <a:p>
            <a:pPr lvl="1"/>
            <a:r>
              <a:rPr lang="en-US" sz="2000" dirty="0"/>
              <a:t>SOAP-</a:t>
            </a:r>
            <a:r>
              <a:rPr lang="ru-RU" sz="2000" dirty="0"/>
              <a:t>сервисы в </a:t>
            </a:r>
            <a:r>
              <a:rPr lang="en-US" sz="2000" dirty="0"/>
              <a:t>Java Proxy: </a:t>
            </a:r>
            <a:r>
              <a:rPr lang="ru-RU" sz="2000" dirty="0"/>
              <a:t>теория и практика (Сергей Федечкин)</a:t>
            </a:r>
          </a:p>
          <a:p>
            <a:pPr lvl="1"/>
            <a:r>
              <a:rPr lang="ru-RU" sz="2000" dirty="0"/>
              <a:t>Диалог с рекрутером (Елена Чуйко, Антонина )</a:t>
            </a:r>
          </a:p>
          <a:p>
            <a:pPr lvl="1"/>
            <a:r>
              <a:rPr lang="en-US" sz="2000" dirty="0"/>
              <a:t>ISA-M </a:t>
            </a:r>
            <a:r>
              <a:rPr lang="ru-RU" sz="2000" dirty="0"/>
              <a:t>простым языком (Ренат Хамидулин)</a:t>
            </a:r>
          </a:p>
          <a:p>
            <a:pPr lvl="1"/>
            <a:r>
              <a:rPr lang="en-US" sz="2000" dirty="0"/>
              <a:t>XI Tools </a:t>
            </a:r>
            <a:r>
              <a:rPr lang="ru-RU" sz="2000" dirty="0"/>
              <a:t>демо-показ (Иван Шашурин)</a:t>
            </a:r>
          </a:p>
          <a:p>
            <a:pPr lvl="1"/>
            <a:r>
              <a:rPr lang="en-US" sz="2000" dirty="0" err="1"/>
              <a:t>GroovyMapping</a:t>
            </a:r>
            <a:r>
              <a:rPr lang="ru-RU" sz="2000" dirty="0"/>
              <a:t> (Артём Аниченко)</a:t>
            </a:r>
            <a:endParaRPr lang="en-US" sz="2000" dirty="0"/>
          </a:p>
          <a:p>
            <a:pPr lvl="1"/>
            <a:r>
              <a:rPr lang="en-US" sz="2000" dirty="0"/>
              <a:t>Visualization. Future in the past</a:t>
            </a:r>
            <a:r>
              <a:rPr lang="ru-RU" sz="2000" dirty="0"/>
              <a:t> (Андрей Олейников)</a:t>
            </a:r>
          </a:p>
          <a:p>
            <a:pPr lvl="1"/>
            <a:r>
              <a:rPr lang="ru-RU" sz="2000" dirty="0"/>
              <a:t>Опыт интеграции со СМЭВ (Богдан Хомин)</a:t>
            </a:r>
          </a:p>
          <a:p>
            <a:pPr lvl="1"/>
            <a:r>
              <a:rPr lang="ru-RU" sz="2000" i="1" dirty="0"/>
              <a:t>Закрытие 18:45</a:t>
            </a:r>
          </a:p>
        </p:txBody>
      </p:sp>
      <p:sp>
        <p:nvSpPr>
          <p:cNvPr id="2" name="Agenda"/>
          <p:cNvSpPr>
            <a:spLocks noGrp="1"/>
          </p:cNvSpPr>
          <p:nvPr>
            <p:ph type="title"/>
          </p:nvPr>
        </p:nvSpPr>
        <p:spPr bwMode="gray"/>
        <p:txBody>
          <a:bodyPr/>
          <a:lstStyle/>
          <a:p>
            <a:r>
              <a:rPr lang="ru-RU" dirty="0"/>
              <a:t>Повестка </a:t>
            </a:r>
            <a:r>
              <a:rPr lang="en-US" dirty="0"/>
              <a:t>PIMON-2019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716000"/>
          </a:xfrm>
        </p:spPr>
        <p:txBody>
          <a:bodyPr/>
          <a:lstStyle/>
          <a:p>
            <a:r>
              <a:rPr lang="ru-RU" dirty="0"/>
              <a:t>Область</a:t>
            </a:r>
            <a:r>
              <a:rPr lang="en-US" dirty="0"/>
              <a:t>: </a:t>
            </a:r>
            <a:r>
              <a:rPr lang="ru-RU" dirty="0"/>
              <a:t>документация к интеграционным решениям</a:t>
            </a:r>
          </a:p>
          <a:p>
            <a:endParaRPr lang="ru-RU" dirty="0"/>
          </a:p>
          <a:p>
            <a:r>
              <a:rPr lang="ru-RU" dirty="0"/>
              <a:t>Самописный инструмент для автоматического создания документации на базе настроек SAP PI</a:t>
            </a:r>
            <a:r>
              <a:rPr lang="en-US" dirty="0"/>
              <a:t>:</a:t>
            </a:r>
          </a:p>
          <a:p>
            <a:pPr marL="342900" indent="-342900">
              <a:buFont typeface="Arial" panose="020B0604020202020204" pitchFamily="34" charset="0"/>
              <a:buChar char="•"/>
            </a:pPr>
            <a:r>
              <a:rPr lang="ru-RU" dirty="0"/>
              <a:t>Подготовка описания настроек</a:t>
            </a:r>
            <a:endParaRPr lang="en-US" dirty="0"/>
          </a:p>
          <a:p>
            <a:pPr marL="342900" indent="-342900">
              <a:buFont typeface="Arial" panose="020B0604020202020204" pitchFamily="34" charset="0"/>
              <a:buChar char="•"/>
            </a:pPr>
            <a:r>
              <a:rPr lang="ru-RU" dirty="0"/>
              <a:t>Картинка и тестовое описание интеграционного сценария</a:t>
            </a:r>
          </a:p>
          <a:p>
            <a:pPr marL="342900" indent="-342900">
              <a:buFont typeface="Arial" panose="020B0604020202020204" pitchFamily="34" charset="0"/>
              <a:buChar char="•"/>
            </a:pPr>
            <a:r>
              <a:rPr lang="ru-RU" dirty="0"/>
              <a:t>Документирование маппингов и атрибутного состава интерфейсов</a:t>
            </a:r>
          </a:p>
          <a:p>
            <a:pPr marL="342900" indent="-342900">
              <a:buFont typeface="Arial" panose="020B0604020202020204" pitchFamily="34" charset="0"/>
              <a:buChar char="•"/>
            </a:pPr>
            <a:endParaRPr lang="ru-RU" dirty="0"/>
          </a:p>
        </p:txBody>
      </p:sp>
      <p:sp>
        <p:nvSpPr>
          <p:cNvPr id="2" name="Divider"/>
          <p:cNvSpPr>
            <a:spLocks noGrp="1"/>
          </p:cNvSpPr>
          <p:nvPr>
            <p:ph type="title"/>
          </p:nvPr>
        </p:nvSpPr>
        <p:spPr bwMode="gray"/>
        <p:txBody>
          <a:bodyPr/>
          <a:lstStyle/>
          <a:p>
            <a:r>
              <a:rPr lang="en-US" dirty="0"/>
              <a:t>XI Tools </a:t>
            </a:r>
            <a:r>
              <a:rPr lang="ru-RU" dirty="0"/>
              <a:t>демонстрация</a:t>
            </a:r>
            <a:endParaRPr lang="en-US" dirty="0"/>
          </a:p>
        </p:txBody>
      </p:sp>
      <p:pic>
        <p:nvPicPr>
          <p:cNvPr id="7" name="Picture 6">
            <a:extLst>
              <a:ext uri="{FF2B5EF4-FFF2-40B4-BE49-F238E27FC236}">
                <a16:creationId xmlns:a16="http://schemas.microsoft.com/office/drawing/2014/main" id="{172C1314-FA5B-472C-B9B3-06744DB2D981}"/>
              </a:ext>
            </a:extLst>
          </p:cNvPr>
          <p:cNvPicPr>
            <a:picLocks noChangeAspect="1"/>
          </p:cNvPicPr>
          <p:nvPr/>
        </p:nvPicPr>
        <p:blipFill>
          <a:blip r:embed="rId3"/>
          <a:stretch>
            <a:fillRect/>
          </a:stretch>
        </p:blipFill>
        <p:spPr>
          <a:xfrm>
            <a:off x="504001" y="1036118"/>
            <a:ext cx="2283266" cy="3297071"/>
          </a:xfrm>
          <a:prstGeom prst="rect">
            <a:avLst/>
          </a:prstGeom>
        </p:spPr>
      </p:pic>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Иван Шашурин</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Руководитель проектов, </a:t>
            </a:r>
            <a:r>
              <a:rPr lang="en-US" sz="1600" kern="0" dirty="0" err="1">
                <a:ea typeface="Arial Unicode MS" pitchFamily="34" charset="-128"/>
                <a:cs typeface="Arial Unicode MS" pitchFamily="34" charset="-128"/>
              </a:rPr>
              <a:t>Itelligence</a:t>
            </a: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4"/>
              </a:rPr>
              <a:t>ishashurin@gmail.com</a:t>
            </a:r>
            <a:r>
              <a:rPr lang="en-US" sz="1600" kern="0" dirty="0">
                <a:ea typeface="Arial Unicode MS" pitchFamily="34" charset="-128"/>
                <a:cs typeface="Arial Unicode MS" pitchFamily="34" charset="-128"/>
              </a:rPr>
              <a:t> </a:t>
            </a:r>
            <a:endParaRPr lang="ru-RU" sz="1600" kern="0" dirty="0">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8D579536-7FA3-43EE-8CFA-C84919C839E8}"/>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PIMON2019_09ShashurinBukin_XiTools.pdf </a:t>
            </a:r>
            <a:r>
              <a:rPr lang="ru-RU" sz="1200" kern="0" dirty="0">
                <a:ea typeface="Arial Unicode MS" pitchFamily="34" charset="-128"/>
                <a:cs typeface="Arial Unicode MS" pitchFamily="34" charset="-128"/>
              </a:rPr>
              <a:t>и запись видео</a:t>
            </a:r>
          </a:p>
        </p:txBody>
      </p:sp>
    </p:spTree>
    <p:extLst>
      <p:ext uri="{BB962C8B-B14F-4D97-AF65-F5344CB8AC3E}">
        <p14:creationId xmlns:p14="http://schemas.microsoft.com/office/powerpoint/2010/main" val="26388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510E6-7BFC-4050-9230-23DC3560F1F1}"/>
              </a:ext>
            </a:extLst>
          </p:cNvPr>
          <p:cNvPicPr>
            <a:picLocks noChangeAspect="1"/>
          </p:cNvPicPr>
          <p:nvPr/>
        </p:nvPicPr>
        <p:blipFill rotWithShape="1">
          <a:blip r:embed="rId2"/>
          <a:srcRect b="25020"/>
          <a:stretch/>
        </p:blipFill>
        <p:spPr>
          <a:xfrm>
            <a:off x="1" y="10"/>
            <a:ext cx="12195175" cy="6857990"/>
          </a:xfrm>
          <a:prstGeom prst="rect">
            <a:avLst/>
          </a:prstGeom>
          <a:noFill/>
        </p:spPr>
      </p:pic>
    </p:spTree>
    <p:extLst>
      <p:ext uri="{BB962C8B-B14F-4D97-AF65-F5344CB8AC3E}">
        <p14:creationId xmlns:p14="http://schemas.microsoft.com/office/powerpoint/2010/main" val="1338500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355642"/>
            <a:ext cx="7249098" cy="4431358"/>
          </a:xfrm>
        </p:spPr>
        <p:txBody>
          <a:bodyPr/>
          <a:lstStyle/>
          <a:p>
            <a:r>
              <a:rPr lang="ru-RU" dirty="0"/>
              <a:t>Область</a:t>
            </a:r>
            <a:r>
              <a:rPr lang="en-US" dirty="0"/>
              <a:t>:</a:t>
            </a:r>
            <a:r>
              <a:rPr lang="ru-RU" dirty="0"/>
              <a:t> меппинги</a:t>
            </a:r>
          </a:p>
          <a:p>
            <a:pPr marL="342900" indent="-342900">
              <a:buFont typeface="Arial" panose="020B0604020202020204" pitchFamily="34" charset="0"/>
              <a:buChar char="•"/>
            </a:pPr>
            <a:r>
              <a:rPr lang="ru-RU" dirty="0"/>
              <a:t>П</a:t>
            </a:r>
            <a:r>
              <a:rPr lang="ru-RU"/>
              <a:t>одготовка </a:t>
            </a:r>
            <a:r>
              <a:rPr lang="ru-RU" dirty="0"/>
              <a:t>и настройка Eclipse IDE</a:t>
            </a:r>
          </a:p>
          <a:p>
            <a:pPr marL="342900" indent="-342900">
              <a:buFont typeface="Arial" panose="020B0604020202020204" pitchFamily="34" charset="0"/>
              <a:buChar char="•"/>
            </a:pPr>
            <a:r>
              <a:rPr lang="ru-RU" dirty="0"/>
              <a:t>Подготовка ESR</a:t>
            </a:r>
          </a:p>
          <a:p>
            <a:pPr marL="342900" indent="-342900">
              <a:buFont typeface="Arial" panose="020B0604020202020204" pitchFamily="34" charset="0"/>
              <a:buChar char="•"/>
            </a:pPr>
            <a:r>
              <a:rPr lang="ru-RU" dirty="0"/>
              <a:t>Создание проекта Groovy-маппинга в Eclipse</a:t>
            </a:r>
          </a:p>
          <a:p>
            <a:pPr marL="342900" indent="-342900">
              <a:buFont typeface="Arial" panose="020B0604020202020204" pitchFamily="34" charset="0"/>
              <a:buChar char="•"/>
            </a:pPr>
            <a:r>
              <a:rPr lang="ru-RU" dirty="0"/>
              <a:t>Импорт маппинга в ESR</a:t>
            </a:r>
          </a:p>
          <a:p>
            <a:endParaRPr lang="en-US" dirty="0"/>
          </a:p>
          <a:p>
            <a:pPr marL="342900" indent="-342900">
              <a:buFont typeface="Arial" panose="020B0604020202020204" pitchFamily="34" charset="0"/>
              <a:buChar char="•"/>
            </a:pPr>
            <a:endParaRPr lang="ru-RU" dirty="0"/>
          </a:p>
        </p:txBody>
      </p:sp>
      <p:sp>
        <p:nvSpPr>
          <p:cNvPr id="2" name="Divider"/>
          <p:cNvSpPr>
            <a:spLocks noGrp="1"/>
          </p:cNvSpPr>
          <p:nvPr>
            <p:ph type="title"/>
          </p:nvPr>
        </p:nvSpPr>
        <p:spPr bwMode="gray">
          <a:xfrm>
            <a:off x="504000" y="504000"/>
            <a:ext cx="11401487" cy="1477328"/>
          </a:xfrm>
        </p:spPr>
        <p:txBody>
          <a:bodyPr/>
          <a:lstStyle/>
          <a:p>
            <a:r>
              <a:rPr lang="ru-RU" dirty="0"/>
              <a:t>Использование языка программирования Groovy для определения маппингов для SAP PI/PO</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Артём Аниченко</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a:t>
            </a:r>
            <a:r>
              <a:rPr lang="en-US" sz="1600" kern="0" dirty="0">
                <a:ea typeface="Arial Unicode MS" pitchFamily="34" charset="-128"/>
                <a:cs typeface="Arial Unicode MS" pitchFamily="34" charset="-128"/>
              </a:rPr>
              <a:t>IBA</a:t>
            </a: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AAnichenka@ibagroup.eu</a:t>
            </a:r>
            <a:r>
              <a:rPr lang="en-US" sz="1600" kern="0" dirty="0">
                <a:ea typeface="Arial Unicode MS" pitchFamily="34" charset="-128"/>
                <a:cs typeface="Arial Unicode MS" pitchFamily="34" charset="-128"/>
              </a:rPr>
              <a:t> </a:t>
            </a:r>
            <a:endParaRPr lang="en-US" sz="1600" kern="0" dirty="0">
              <a:highlight>
                <a:srgbClr val="FFFF00"/>
              </a:highlight>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442174A0-9278-4106-8A83-44D44B54A51F}"/>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PIMON2019_10Anichenko_GroovyMapping.zip </a:t>
            </a:r>
            <a:r>
              <a:rPr lang="ru-RU" sz="1200" kern="0" dirty="0">
                <a:ea typeface="Arial Unicode MS" pitchFamily="34" charset="-128"/>
                <a:cs typeface="Arial Unicode MS" pitchFamily="34" charset="-128"/>
              </a:rPr>
              <a:t>и запись видео</a:t>
            </a:r>
          </a:p>
        </p:txBody>
      </p:sp>
      <p:pic>
        <p:nvPicPr>
          <p:cNvPr id="3" name="Picture 2">
            <a:extLst>
              <a:ext uri="{FF2B5EF4-FFF2-40B4-BE49-F238E27FC236}">
                <a16:creationId xmlns:a16="http://schemas.microsoft.com/office/drawing/2014/main" id="{D1BDBE76-10DD-4D6C-BED2-175C258BDF6B}"/>
              </a:ext>
            </a:extLst>
          </p:cNvPr>
          <p:cNvPicPr>
            <a:picLocks noChangeAspect="1"/>
          </p:cNvPicPr>
          <p:nvPr/>
        </p:nvPicPr>
        <p:blipFill>
          <a:blip r:embed="rId4"/>
          <a:stretch>
            <a:fillRect/>
          </a:stretch>
        </p:blipFill>
        <p:spPr>
          <a:xfrm>
            <a:off x="504001" y="1355642"/>
            <a:ext cx="2970720" cy="2878030"/>
          </a:xfrm>
          <a:prstGeom prst="rect">
            <a:avLst/>
          </a:prstGeom>
        </p:spPr>
      </p:pic>
    </p:spTree>
    <p:extLst>
      <p:ext uri="{BB962C8B-B14F-4D97-AF65-F5344CB8AC3E}">
        <p14:creationId xmlns:p14="http://schemas.microsoft.com/office/powerpoint/2010/main" val="190104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92AE6-7826-4394-A13D-FE1B1460951D}"/>
              </a:ext>
            </a:extLst>
          </p:cNvPr>
          <p:cNvPicPr>
            <a:picLocks noChangeAspect="1"/>
          </p:cNvPicPr>
          <p:nvPr/>
        </p:nvPicPr>
        <p:blipFill rotWithShape="1">
          <a:blip r:embed="rId2"/>
          <a:srcRect t="21760" b="3260"/>
          <a:stretch/>
        </p:blipFill>
        <p:spPr>
          <a:xfrm>
            <a:off x="1" y="10"/>
            <a:ext cx="12195175" cy="6857990"/>
          </a:xfrm>
          <a:prstGeom prst="rect">
            <a:avLst/>
          </a:prstGeom>
          <a:noFill/>
        </p:spPr>
      </p:pic>
    </p:spTree>
    <p:extLst>
      <p:ext uri="{BB962C8B-B14F-4D97-AF65-F5344CB8AC3E}">
        <p14:creationId xmlns:p14="http://schemas.microsoft.com/office/powerpoint/2010/main" val="316312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716000"/>
          </a:xfrm>
        </p:spPr>
        <p:txBody>
          <a:bodyPr/>
          <a:lstStyle/>
          <a:p>
            <a:r>
              <a:rPr lang="ru-RU" dirty="0"/>
              <a:t>Область</a:t>
            </a:r>
            <a:r>
              <a:rPr lang="en-US" dirty="0"/>
              <a:t>:</a:t>
            </a:r>
            <a:r>
              <a:rPr lang="ru-RU" dirty="0"/>
              <a:t> проектирование и документирование интеграции</a:t>
            </a:r>
          </a:p>
          <a:p>
            <a:endParaRPr lang="ru-RU" dirty="0"/>
          </a:p>
          <a:p>
            <a:r>
              <a:rPr lang="ru-RU" dirty="0"/>
              <a:t>Исторический очерк о развитии средств визуализации и учёта интеграционных сценариев предприятия</a:t>
            </a:r>
          </a:p>
          <a:p>
            <a:r>
              <a:rPr lang="ru-RU" dirty="0"/>
              <a:t>Что мы потеряли с развитием SOA и REST</a:t>
            </a:r>
          </a:p>
        </p:txBody>
      </p:sp>
      <p:sp>
        <p:nvSpPr>
          <p:cNvPr id="2" name="Divider"/>
          <p:cNvSpPr>
            <a:spLocks noGrp="1"/>
          </p:cNvSpPr>
          <p:nvPr>
            <p:ph type="title"/>
          </p:nvPr>
        </p:nvSpPr>
        <p:spPr bwMode="gray">
          <a:xfrm>
            <a:off x="504001" y="504000"/>
            <a:ext cx="5112000" cy="369332"/>
          </a:xfrm>
        </p:spPr>
        <p:txBody>
          <a:bodyPr/>
          <a:lstStyle/>
          <a:p>
            <a:r>
              <a:rPr lang="en-US" dirty="0"/>
              <a:t>Visualization. Future in the past</a:t>
            </a:r>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Андрей Олейников</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Архитектор, ИТСК</a:t>
            </a: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OLEYNIKOV.AV@gazprom-neft.ru</a:t>
            </a:r>
            <a:r>
              <a:rPr lang="en-US" sz="1600" kern="0" dirty="0">
                <a:ea typeface="Arial Unicode MS" pitchFamily="34" charset="-128"/>
                <a:cs typeface="Arial Unicode MS" pitchFamily="34" charset="-128"/>
              </a:rPr>
              <a:t> </a:t>
            </a:r>
            <a:endParaRPr lang="en-US" sz="1600" kern="0" dirty="0">
              <a:highlight>
                <a:srgbClr val="FFFF00"/>
              </a:highlight>
              <a:ea typeface="Arial Unicode MS" pitchFamily="34" charset="-128"/>
              <a:cs typeface="Arial Unicode MS" pitchFamily="34" charset="-128"/>
            </a:endParaRPr>
          </a:p>
        </p:txBody>
      </p:sp>
      <p:sp>
        <p:nvSpPr>
          <p:cNvPr id="5" name="TextBox 4">
            <a:extLst>
              <a:ext uri="{FF2B5EF4-FFF2-40B4-BE49-F238E27FC236}">
                <a16:creationId xmlns:a16="http://schemas.microsoft.com/office/drawing/2014/main" id="{A0019A45-5528-497E-8D04-E62E917822EC}"/>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PIMON2019_11Oleynikov-Visualization-of-Integration.pdf </a:t>
            </a:r>
            <a:r>
              <a:rPr lang="ru-RU" sz="1200" kern="0" dirty="0">
                <a:ea typeface="Arial Unicode MS" pitchFamily="34" charset="-128"/>
                <a:cs typeface="Arial Unicode MS" pitchFamily="34" charset="-128"/>
              </a:rPr>
              <a:t>и запись видео</a:t>
            </a:r>
          </a:p>
        </p:txBody>
      </p:sp>
      <p:pic>
        <p:nvPicPr>
          <p:cNvPr id="6" name="Picture 5" descr="A person posing for the camera&#10;&#10;Description automatically generated">
            <a:extLst>
              <a:ext uri="{FF2B5EF4-FFF2-40B4-BE49-F238E27FC236}">
                <a16:creationId xmlns:a16="http://schemas.microsoft.com/office/drawing/2014/main" id="{8210C859-F16F-43D5-A270-F0A51A2BEAB2}"/>
              </a:ext>
            </a:extLst>
          </p:cNvPr>
          <p:cNvPicPr>
            <a:picLocks noChangeAspect="1"/>
          </p:cNvPicPr>
          <p:nvPr/>
        </p:nvPicPr>
        <p:blipFill>
          <a:blip r:embed="rId4"/>
          <a:stretch>
            <a:fillRect/>
          </a:stretch>
        </p:blipFill>
        <p:spPr>
          <a:xfrm>
            <a:off x="504001" y="1071000"/>
            <a:ext cx="3372984" cy="3372984"/>
          </a:xfrm>
          <a:prstGeom prst="rect">
            <a:avLst/>
          </a:prstGeom>
        </p:spPr>
      </p:pic>
    </p:spTree>
    <p:extLst>
      <p:ext uri="{BB962C8B-B14F-4D97-AF65-F5344CB8AC3E}">
        <p14:creationId xmlns:p14="http://schemas.microsoft.com/office/powerpoint/2010/main" val="1562408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67737-4734-4D10-82BB-931C940DE1B1}"/>
              </a:ext>
            </a:extLst>
          </p:cNvPr>
          <p:cNvPicPr>
            <a:picLocks noChangeAspect="1"/>
          </p:cNvPicPr>
          <p:nvPr/>
        </p:nvPicPr>
        <p:blipFill rotWithShape="1">
          <a:blip r:embed="rId2"/>
          <a:srcRect t="24673" b="347"/>
          <a:stretch/>
        </p:blipFill>
        <p:spPr>
          <a:xfrm>
            <a:off x="1" y="10"/>
            <a:ext cx="12195175" cy="6857990"/>
          </a:xfrm>
          <a:prstGeom prst="rect">
            <a:avLst/>
          </a:prstGeom>
          <a:noFill/>
        </p:spPr>
      </p:pic>
    </p:spTree>
    <p:extLst>
      <p:ext uri="{BB962C8B-B14F-4D97-AF65-F5344CB8AC3E}">
        <p14:creationId xmlns:p14="http://schemas.microsoft.com/office/powerpoint/2010/main" val="2103501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1071000"/>
            <a:ext cx="7249098" cy="4538697"/>
          </a:xfrm>
        </p:spPr>
        <p:txBody>
          <a:bodyPr/>
          <a:lstStyle/>
          <a:p>
            <a:r>
              <a:rPr lang="ru-RU" dirty="0"/>
              <a:t>Область</a:t>
            </a:r>
            <a:r>
              <a:rPr lang="en-US" dirty="0"/>
              <a:t>:</a:t>
            </a:r>
            <a:r>
              <a:rPr lang="ru-RU" dirty="0"/>
              <a:t> прикладные системы, государство</a:t>
            </a:r>
          </a:p>
          <a:p>
            <a:endParaRPr lang="ru-RU" dirty="0"/>
          </a:p>
          <a:p>
            <a:r>
              <a:rPr lang="ru-RU" dirty="0"/>
              <a:t>Что такое и зачем нужна СМЭВ</a:t>
            </a:r>
          </a:p>
          <a:p>
            <a:r>
              <a:rPr lang="ru-RU" dirty="0"/>
              <a:t>Историческая справка</a:t>
            </a:r>
          </a:p>
          <a:p>
            <a:r>
              <a:rPr lang="ru-RU" dirty="0"/>
              <a:t>Кто взаимодействует</a:t>
            </a:r>
          </a:p>
          <a:p>
            <a:r>
              <a:rPr lang="ru-RU" dirty="0"/>
              <a:t>Обзор архитектуры</a:t>
            </a:r>
          </a:p>
          <a:p>
            <a:r>
              <a:rPr lang="ru-RU" dirty="0"/>
              <a:t>Интеграция</a:t>
            </a:r>
          </a:p>
          <a:p>
            <a:r>
              <a:rPr lang="ru-RU" dirty="0"/>
              <a:t>Опыт компании </a:t>
            </a:r>
            <a:r>
              <a:rPr lang="en-US" dirty="0"/>
              <a:t>IBS</a:t>
            </a:r>
          </a:p>
          <a:p>
            <a:pPr marL="342900" indent="-342900">
              <a:buFont typeface="Arial" panose="020B0604020202020204" pitchFamily="34" charset="0"/>
              <a:buChar char="•"/>
            </a:pPr>
            <a:endParaRPr lang="ru-RU" dirty="0"/>
          </a:p>
        </p:txBody>
      </p:sp>
      <p:sp>
        <p:nvSpPr>
          <p:cNvPr id="2" name="Divider"/>
          <p:cNvSpPr>
            <a:spLocks noGrp="1"/>
          </p:cNvSpPr>
          <p:nvPr>
            <p:ph type="title"/>
          </p:nvPr>
        </p:nvSpPr>
        <p:spPr bwMode="gray">
          <a:xfrm>
            <a:off x="504001" y="504000"/>
            <a:ext cx="5112000" cy="369332"/>
          </a:xfrm>
        </p:spPr>
        <p:txBody>
          <a:bodyPr/>
          <a:lstStyle/>
          <a:p>
            <a:r>
              <a:rPr lang="ru-RU" dirty="0"/>
              <a:t>Опыт интеграции со СМЭВ</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Богдан Хомин </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a:t>
            </a:r>
            <a:r>
              <a:rPr lang="en-US" sz="1600" kern="0" dirty="0">
                <a:ea typeface="Arial Unicode MS" pitchFamily="34" charset="-128"/>
                <a:cs typeface="Arial Unicode MS" pitchFamily="34" charset="-128"/>
              </a:rPr>
              <a:t>IBS</a:t>
            </a: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BKHomin@IBS.RU</a:t>
            </a:r>
            <a:r>
              <a:rPr lang="en-US" sz="1600" kern="0" dirty="0">
                <a:ea typeface="Arial Unicode MS" pitchFamily="34" charset="-128"/>
                <a:cs typeface="Arial Unicode MS" pitchFamily="34" charset="-128"/>
              </a:rPr>
              <a:t> </a:t>
            </a:r>
          </a:p>
        </p:txBody>
      </p:sp>
      <p:pic>
        <p:nvPicPr>
          <p:cNvPr id="3" name="Picture 2">
            <a:extLst>
              <a:ext uri="{FF2B5EF4-FFF2-40B4-BE49-F238E27FC236}">
                <a16:creationId xmlns:a16="http://schemas.microsoft.com/office/drawing/2014/main" id="{74249731-3032-46EF-8C75-8A6296426333}"/>
              </a:ext>
            </a:extLst>
          </p:cNvPr>
          <p:cNvPicPr>
            <a:picLocks noChangeAspect="1"/>
          </p:cNvPicPr>
          <p:nvPr/>
        </p:nvPicPr>
        <p:blipFill>
          <a:blip r:embed="rId4"/>
          <a:stretch>
            <a:fillRect/>
          </a:stretch>
        </p:blipFill>
        <p:spPr>
          <a:xfrm>
            <a:off x="504001" y="1120174"/>
            <a:ext cx="3135311" cy="3044433"/>
          </a:xfrm>
          <a:prstGeom prst="rect">
            <a:avLst/>
          </a:prstGeom>
        </p:spPr>
      </p:pic>
      <p:sp>
        <p:nvSpPr>
          <p:cNvPr id="6" name="TextBox 5">
            <a:extLst>
              <a:ext uri="{FF2B5EF4-FFF2-40B4-BE49-F238E27FC236}">
                <a16:creationId xmlns:a16="http://schemas.microsoft.com/office/drawing/2014/main" id="{43A5D052-394A-4D07-8054-352953520AA8}"/>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PIMON2019_12Khomin_SMEV.pdf </a:t>
            </a:r>
            <a:r>
              <a:rPr lang="ru-RU" sz="1200" kern="0" dirty="0">
                <a:ea typeface="Arial Unicode MS" pitchFamily="34" charset="-128"/>
                <a:cs typeface="Arial Unicode MS" pitchFamily="34" charset="-128"/>
              </a:rPr>
              <a:t>и запись видео</a:t>
            </a:r>
          </a:p>
        </p:txBody>
      </p:sp>
    </p:spTree>
    <p:extLst>
      <p:ext uri="{BB962C8B-B14F-4D97-AF65-F5344CB8AC3E}">
        <p14:creationId xmlns:p14="http://schemas.microsoft.com/office/powerpoint/2010/main" val="961509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F1C35-0B67-4160-B35B-E1DFF368F664}"/>
              </a:ext>
            </a:extLst>
          </p:cNvPr>
          <p:cNvPicPr>
            <a:picLocks noChangeAspect="1"/>
          </p:cNvPicPr>
          <p:nvPr/>
        </p:nvPicPr>
        <p:blipFill rotWithShape="1">
          <a:blip r:embed="rId2"/>
          <a:srcRect t="4350" b="20670"/>
          <a:stretch/>
        </p:blipFill>
        <p:spPr>
          <a:xfrm>
            <a:off x="1" y="10"/>
            <a:ext cx="12195175" cy="6857990"/>
          </a:xfrm>
          <a:prstGeom prst="rect">
            <a:avLst/>
          </a:prstGeom>
          <a:noFill/>
        </p:spPr>
      </p:pic>
    </p:spTree>
    <p:extLst>
      <p:ext uri="{BB962C8B-B14F-4D97-AF65-F5344CB8AC3E}">
        <p14:creationId xmlns:p14="http://schemas.microsoft.com/office/powerpoint/2010/main" val="311070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8BC3F9-8E04-4AEA-886C-102253D59287}"/>
              </a:ext>
            </a:extLst>
          </p:cNvPr>
          <p:cNvSpPr>
            <a:spLocks noGrp="1"/>
          </p:cNvSpPr>
          <p:nvPr>
            <p:ph type="body" sz="quarter" idx="10"/>
          </p:nvPr>
        </p:nvSpPr>
        <p:spPr>
          <a:xfrm>
            <a:off x="503999" y="1042416"/>
            <a:ext cx="11186477" cy="5293584"/>
          </a:xfrm>
        </p:spPr>
        <p:txBody>
          <a:bodyPr/>
          <a:lstStyle/>
          <a:p>
            <a:r>
              <a:rPr lang="ru-RU" dirty="0"/>
              <a:t>Пришло 65 человек, успели выслушать и обсудить 11 запланированных докладов и одно спонтанное живое обсуждение</a:t>
            </a:r>
          </a:p>
          <a:p>
            <a:r>
              <a:rPr lang="ru-RU" dirty="0"/>
              <a:t>Участиники были из России и Белоруссии (Москва, Санкт-Петербург, Минск, Брест)</a:t>
            </a:r>
          </a:p>
          <a:p>
            <a:r>
              <a:rPr lang="en-US" dirty="0"/>
              <a:t>XI Tools </a:t>
            </a:r>
            <a:r>
              <a:rPr lang="ru-RU" dirty="0"/>
              <a:t>показан, слава создателям -- Макс Букин и Иван Шашурин!</a:t>
            </a:r>
          </a:p>
          <a:p>
            <a:r>
              <a:rPr lang="ru-RU" dirty="0"/>
              <a:t>Тему облачной интеграции переносим в формат видео или следующего </a:t>
            </a:r>
            <a:r>
              <a:rPr lang="en-US" dirty="0"/>
              <a:t>PIMON-2020</a:t>
            </a:r>
            <a:r>
              <a:rPr lang="ru-RU" dirty="0"/>
              <a:t>. Регистрируйтесь в триальном </a:t>
            </a:r>
            <a:r>
              <a:rPr lang="en-US" dirty="0"/>
              <a:t>CPI </a:t>
            </a:r>
            <a:r>
              <a:rPr lang="ru-RU" dirty="0"/>
              <a:t>и на вебинар Геры Шутова 25 сентября </a:t>
            </a:r>
            <a:r>
              <a:rPr lang="ru-RU" dirty="0">
                <a:hlinkClick r:id="rId2"/>
              </a:rPr>
              <a:t>https://events.webinar.ru/5126393/2578785</a:t>
            </a:r>
            <a:r>
              <a:rPr lang="ru-RU" dirty="0"/>
              <a:t> (см. следующий слайд)</a:t>
            </a:r>
            <a:endParaRPr lang="en-US" dirty="0"/>
          </a:p>
          <a:p>
            <a:r>
              <a:rPr lang="ru-RU" dirty="0"/>
              <a:t>В споре между графическим, явой и </a:t>
            </a:r>
            <a:r>
              <a:rPr lang="en-US" dirty="0"/>
              <a:t>XSLT </a:t>
            </a:r>
            <a:r>
              <a:rPr lang="ru-RU" dirty="0"/>
              <a:t>появилась партия груви-меппингистов</a:t>
            </a:r>
          </a:p>
          <a:p>
            <a:r>
              <a:rPr lang="ru-RU" dirty="0"/>
              <a:t>Материалы выложены на </a:t>
            </a:r>
            <a:r>
              <a:rPr lang="en-US" dirty="0">
                <a:hlinkClick r:id="rId3"/>
              </a:rPr>
              <a:t>https://yadi.sk/d/X-EGX4TjygcY8Q</a:t>
            </a:r>
            <a:r>
              <a:rPr lang="ru-RU" dirty="0"/>
              <a:t>:</a:t>
            </a:r>
          </a:p>
          <a:p>
            <a:pPr marL="342900" indent="-342900">
              <a:buFont typeface="Arial" panose="020B0604020202020204" pitchFamily="34" charset="0"/>
              <a:buChar char="•"/>
            </a:pPr>
            <a:r>
              <a:rPr lang="ru-RU" dirty="0"/>
              <a:t>Презентации докладов включая исходный код где есть</a:t>
            </a:r>
          </a:p>
          <a:p>
            <a:pPr marL="342900" indent="-342900">
              <a:buFont typeface="Arial" panose="020B0604020202020204" pitchFamily="34" charset="0"/>
              <a:buChar char="•"/>
            </a:pPr>
            <a:r>
              <a:rPr lang="ru-RU" dirty="0"/>
              <a:t>Видео</a:t>
            </a:r>
          </a:p>
        </p:txBody>
      </p:sp>
      <p:sp>
        <p:nvSpPr>
          <p:cNvPr id="5" name="Title 4">
            <a:extLst>
              <a:ext uri="{FF2B5EF4-FFF2-40B4-BE49-F238E27FC236}">
                <a16:creationId xmlns:a16="http://schemas.microsoft.com/office/drawing/2014/main" id="{6BADA32C-ECB0-4D22-B02C-EF8795FCCCA9}"/>
              </a:ext>
            </a:extLst>
          </p:cNvPr>
          <p:cNvSpPr>
            <a:spLocks noGrp="1"/>
          </p:cNvSpPr>
          <p:nvPr>
            <p:ph type="title"/>
          </p:nvPr>
        </p:nvSpPr>
        <p:spPr/>
        <p:txBody>
          <a:bodyPr/>
          <a:lstStyle/>
          <a:p>
            <a:r>
              <a:rPr lang="ru-RU" dirty="0"/>
              <a:t>Итоги дня</a:t>
            </a:r>
          </a:p>
        </p:txBody>
      </p:sp>
    </p:spTree>
    <p:extLst>
      <p:ext uri="{BB962C8B-B14F-4D97-AF65-F5344CB8AC3E}">
        <p14:creationId xmlns:p14="http://schemas.microsoft.com/office/powerpoint/2010/main" val="3041434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00350D4-162F-4183-ACAD-BC7C2AF85C76}"/>
              </a:ext>
            </a:extLst>
          </p:cNvPr>
          <p:cNvSpPr>
            <a:spLocks noGrp="1"/>
          </p:cNvSpPr>
          <p:nvPr>
            <p:ph type="body" sz="quarter" idx="13"/>
          </p:nvPr>
        </p:nvSpPr>
        <p:spPr>
          <a:xfrm>
            <a:off x="504001" y="1619251"/>
            <a:ext cx="5328698" cy="1074074"/>
          </a:xfrm>
        </p:spPr>
        <p:txBody>
          <a:bodyPr>
            <a:normAutofit/>
          </a:bodyPr>
          <a:lstStyle/>
          <a:p>
            <a:r>
              <a:rPr lang="ru-RU" b="1" dirty="0"/>
              <a:t>Пробная учетная запись </a:t>
            </a:r>
            <a:r>
              <a:rPr lang="en-US" dirty="0"/>
              <a:t>SAP Cloud Platform Integration </a:t>
            </a:r>
            <a:r>
              <a:rPr lang="ru-RU" dirty="0"/>
              <a:t>теперь доступна для среды </a:t>
            </a:r>
            <a:r>
              <a:rPr lang="en-US" u="sng" dirty="0">
                <a:hlinkClick r:id="rId3"/>
              </a:rPr>
              <a:t>Cloud Foundry</a:t>
            </a:r>
            <a:r>
              <a:rPr lang="ru-RU" u="sng" dirty="0"/>
              <a:t>:</a:t>
            </a:r>
            <a:endParaRPr lang="en-US" u="sng" dirty="0">
              <a:solidFill>
                <a:schemeClr val="accent3"/>
              </a:solidFill>
            </a:endParaRPr>
          </a:p>
        </p:txBody>
      </p:sp>
      <p:sp>
        <p:nvSpPr>
          <p:cNvPr id="3" name="Title 2">
            <a:extLst>
              <a:ext uri="{FF2B5EF4-FFF2-40B4-BE49-F238E27FC236}">
                <a16:creationId xmlns:a16="http://schemas.microsoft.com/office/drawing/2014/main" id="{03041F47-A2D4-4B05-B78E-1E9B9BC2FD03}"/>
              </a:ext>
            </a:extLst>
          </p:cNvPr>
          <p:cNvSpPr>
            <a:spLocks noGrp="1"/>
          </p:cNvSpPr>
          <p:nvPr>
            <p:ph type="title"/>
          </p:nvPr>
        </p:nvSpPr>
        <p:spPr/>
        <p:txBody>
          <a:bodyPr/>
          <a:lstStyle/>
          <a:p>
            <a:r>
              <a:rPr lang="ru-RU" dirty="0"/>
              <a:t>Бонус: </a:t>
            </a:r>
            <a:r>
              <a:rPr lang="en-US" dirty="0"/>
              <a:t>SAP Cloud Platform Integration</a:t>
            </a:r>
            <a:r>
              <a:rPr lang="ru-RU" dirty="0"/>
              <a:t>. Практикуйтесь на здоровье!</a:t>
            </a:r>
          </a:p>
        </p:txBody>
      </p:sp>
      <p:sp>
        <p:nvSpPr>
          <p:cNvPr id="2" name="Text Placeholder 1">
            <a:extLst>
              <a:ext uri="{FF2B5EF4-FFF2-40B4-BE49-F238E27FC236}">
                <a16:creationId xmlns:a16="http://schemas.microsoft.com/office/drawing/2014/main" id="{0D2D8C1D-F09F-4BEA-AB68-82A4D9923C87}"/>
              </a:ext>
            </a:extLst>
          </p:cNvPr>
          <p:cNvSpPr>
            <a:spLocks noGrp="1"/>
          </p:cNvSpPr>
          <p:nvPr>
            <p:ph type="body" sz="quarter" idx="10"/>
          </p:nvPr>
        </p:nvSpPr>
        <p:spPr>
          <a:xfrm>
            <a:off x="6362476" y="1619250"/>
            <a:ext cx="5328001" cy="2001873"/>
          </a:xfrm>
        </p:spPr>
        <p:txBody>
          <a:bodyPr>
            <a:normAutofit/>
          </a:bodyPr>
          <a:lstStyle/>
          <a:p>
            <a:r>
              <a:rPr lang="ru-RU" b="1" dirty="0" err="1"/>
              <a:t>Вебинар</a:t>
            </a:r>
            <a:r>
              <a:rPr lang="ru-RU" b="1" dirty="0"/>
              <a:t> SAP </a:t>
            </a:r>
            <a:r>
              <a:rPr lang="ru-RU" b="1" dirty="0" err="1"/>
              <a:t>Cloud</a:t>
            </a:r>
            <a:r>
              <a:rPr lang="ru-RU" b="1" dirty="0"/>
              <a:t> </a:t>
            </a:r>
            <a:r>
              <a:rPr lang="ru-RU" b="1" dirty="0" err="1"/>
              <a:t>Platform</a:t>
            </a:r>
            <a:r>
              <a:rPr lang="ru-RU" b="1" dirty="0"/>
              <a:t> </a:t>
            </a:r>
            <a:r>
              <a:rPr lang="ru-RU" b="1" dirty="0" err="1"/>
              <a:t>Integration</a:t>
            </a:r>
            <a:r>
              <a:rPr lang="ru-RU" b="1" dirty="0"/>
              <a:t> Services: </a:t>
            </a:r>
            <a:r>
              <a:rPr lang="ru-RU" dirty="0"/>
              <a:t>приходите сами и приглашайте коллег </a:t>
            </a:r>
          </a:p>
          <a:p>
            <a:pPr marL="285750" indent="-285750">
              <a:buFont typeface="Arial" panose="020B0604020202020204" pitchFamily="34" charset="0"/>
              <a:buChar char="•"/>
            </a:pPr>
            <a:r>
              <a:rPr lang="ru-RU" dirty="0"/>
              <a:t>25 сентября, 10:30 – 12:00</a:t>
            </a:r>
          </a:p>
          <a:p>
            <a:pPr marL="285750" indent="-285750">
              <a:buFont typeface="Arial" panose="020B0604020202020204" pitchFamily="34" charset="0"/>
              <a:buChar char="•"/>
            </a:pPr>
            <a:r>
              <a:rPr lang="ru-RU" u="sng" dirty="0">
                <a:hlinkClick r:id="rId4"/>
              </a:rPr>
              <a:t>Зарегистрироваться</a:t>
            </a:r>
            <a:endParaRPr lang="ru-RU" dirty="0"/>
          </a:p>
        </p:txBody>
      </p:sp>
      <p:pic>
        <p:nvPicPr>
          <p:cNvPr id="4" name="Picture 3">
            <a:extLst>
              <a:ext uri="{FF2B5EF4-FFF2-40B4-BE49-F238E27FC236}">
                <a16:creationId xmlns:a16="http://schemas.microsoft.com/office/drawing/2014/main" id="{0616C267-78A7-4204-A22A-998E66234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8142" y="2289339"/>
            <a:ext cx="1237546" cy="1139661"/>
          </a:xfrm>
          <a:prstGeom prst="rect">
            <a:avLst/>
          </a:prstGeom>
        </p:spPr>
      </p:pic>
      <p:graphicFrame>
        <p:nvGraphicFramePr>
          <p:cNvPr id="21" name="Table 20">
            <a:extLst>
              <a:ext uri="{FF2B5EF4-FFF2-40B4-BE49-F238E27FC236}">
                <a16:creationId xmlns:a16="http://schemas.microsoft.com/office/drawing/2014/main" id="{36479D2A-1678-4A3D-8F1C-406996E027A5}"/>
              </a:ext>
            </a:extLst>
          </p:cNvPr>
          <p:cNvGraphicFramePr>
            <a:graphicFrameLocks noGrp="1"/>
          </p:cNvGraphicFramePr>
          <p:nvPr/>
        </p:nvGraphicFramePr>
        <p:xfrm>
          <a:off x="800819" y="2693325"/>
          <a:ext cx="5031880" cy="2727960"/>
        </p:xfrm>
        <a:graphic>
          <a:graphicData uri="http://schemas.openxmlformats.org/drawingml/2006/table">
            <a:tbl>
              <a:tblPr firstRow="1" bandRow="1">
                <a:tableStyleId>{2D5ABB26-0587-4C30-8999-92F81FD0307C}</a:tableStyleId>
              </a:tblPr>
              <a:tblGrid>
                <a:gridCol w="1112202">
                  <a:extLst>
                    <a:ext uri="{9D8B030D-6E8A-4147-A177-3AD203B41FA5}">
                      <a16:colId xmlns:a16="http://schemas.microsoft.com/office/drawing/2014/main" val="4069289118"/>
                    </a:ext>
                  </a:extLst>
                </a:gridCol>
                <a:gridCol w="3919678">
                  <a:extLst>
                    <a:ext uri="{9D8B030D-6E8A-4147-A177-3AD203B41FA5}">
                      <a16:colId xmlns:a16="http://schemas.microsoft.com/office/drawing/2014/main" val="584762005"/>
                    </a:ext>
                  </a:extLst>
                </a:gridCol>
              </a:tblGrid>
              <a:tr h="370840">
                <a:tc>
                  <a:txBody>
                    <a:bodyPr/>
                    <a:lstStyle/>
                    <a:p>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800" u="sng" dirty="0">
                          <a:hlinkClick r:id="rId6"/>
                        </a:rPr>
                        <a:t>Step-by-step Self-Service Enablement </a:t>
                      </a:r>
                      <a:r>
                        <a:rPr lang="en-US" sz="1800" dirty="0"/>
                        <a:t>of Cloud Integration Service on Cloud Foundry Environment</a:t>
                      </a:r>
                      <a:endParaRPr lang="ru-RU"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9803200"/>
                  </a:ext>
                </a:extLst>
              </a:tr>
              <a:tr h="370840">
                <a:tc>
                  <a:txBody>
                    <a:bodyPr/>
                    <a:lstStyle/>
                    <a:p>
                      <a:endParaRPr lang="ru-RU"/>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600"/>
                        </a:spcBef>
                        <a:spcAft>
                          <a:spcPts val="0"/>
                        </a:spcAft>
                        <a:buClrTx/>
                        <a:buSzTx/>
                        <a:buFontTx/>
                        <a:buNone/>
                        <a:tabLst/>
                        <a:defRPr/>
                      </a:pPr>
                      <a:endParaRPr lang="en-US" sz="1800" dirty="0"/>
                    </a:p>
                    <a:p>
                      <a:pPr marL="0" marR="0" lvl="0" indent="0" algn="l" defTabSz="1088558" rtl="0" eaLnBrk="1" fontAlgn="auto" latinLnBrk="0" hangingPunct="1">
                        <a:lnSpc>
                          <a:spcPct val="100000"/>
                        </a:lnSpc>
                        <a:spcBef>
                          <a:spcPts val="600"/>
                        </a:spcBef>
                        <a:spcAft>
                          <a:spcPts val="0"/>
                        </a:spcAft>
                        <a:buClrTx/>
                        <a:buSzTx/>
                        <a:buFontTx/>
                        <a:buNone/>
                        <a:tabLst/>
                        <a:defRPr/>
                      </a:pPr>
                      <a:r>
                        <a:rPr lang="en-US" sz="1800" dirty="0"/>
                        <a:t>SAP Cloud Platform Integration for process services: </a:t>
                      </a:r>
                      <a:r>
                        <a:rPr lang="en-US" sz="1800" u="sng" dirty="0">
                          <a:hlinkClick r:id="rId7"/>
                        </a:rPr>
                        <a:t>restrictions in the SAP Cloud Platform CF environment / data center</a:t>
                      </a:r>
                      <a:endParaRPr lang="ru-RU"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6521372"/>
                  </a:ext>
                </a:extLst>
              </a:tr>
            </a:tbl>
          </a:graphicData>
        </a:graphic>
      </p:graphicFrame>
      <p:pic>
        <p:nvPicPr>
          <p:cNvPr id="23" name="Picture 22">
            <a:extLst>
              <a:ext uri="{FF2B5EF4-FFF2-40B4-BE49-F238E27FC236}">
                <a16:creationId xmlns:a16="http://schemas.microsoft.com/office/drawing/2014/main" id="{836D8180-7713-49E2-8D75-A26BE0E72031}"/>
              </a:ext>
            </a:extLst>
          </p:cNvPr>
          <p:cNvPicPr>
            <a:picLocks noChangeAspect="1"/>
          </p:cNvPicPr>
          <p:nvPr/>
        </p:nvPicPr>
        <p:blipFill>
          <a:blip r:embed="rId8"/>
          <a:stretch>
            <a:fillRect/>
          </a:stretch>
        </p:blipFill>
        <p:spPr>
          <a:xfrm>
            <a:off x="504001" y="2713860"/>
            <a:ext cx="1274123" cy="1274123"/>
          </a:xfrm>
          <a:prstGeom prst="rect">
            <a:avLst/>
          </a:prstGeom>
        </p:spPr>
      </p:pic>
      <p:pic>
        <p:nvPicPr>
          <p:cNvPr id="25" name="Picture 24">
            <a:extLst>
              <a:ext uri="{FF2B5EF4-FFF2-40B4-BE49-F238E27FC236}">
                <a16:creationId xmlns:a16="http://schemas.microsoft.com/office/drawing/2014/main" id="{557AEFAB-FBC3-4AEE-B047-2C2DE5FAA1C3}"/>
              </a:ext>
            </a:extLst>
          </p:cNvPr>
          <p:cNvPicPr>
            <a:picLocks noChangeAspect="1"/>
          </p:cNvPicPr>
          <p:nvPr/>
        </p:nvPicPr>
        <p:blipFill>
          <a:blip r:embed="rId9"/>
          <a:stretch>
            <a:fillRect/>
          </a:stretch>
        </p:blipFill>
        <p:spPr>
          <a:xfrm>
            <a:off x="504001" y="4245775"/>
            <a:ext cx="1274123" cy="1274123"/>
          </a:xfrm>
          <a:prstGeom prst="rect">
            <a:avLst/>
          </a:prstGeom>
        </p:spPr>
      </p:pic>
    </p:spTree>
    <p:extLst>
      <p:ext uri="{BB962C8B-B14F-4D97-AF65-F5344CB8AC3E}">
        <p14:creationId xmlns:p14="http://schemas.microsoft.com/office/powerpoint/2010/main" val="221709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7F533A-2F98-4EA1-96DB-AD03B4190828}"/>
              </a:ext>
            </a:extLst>
          </p:cNvPr>
          <p:cNvPicPr>
            <a:picLocks noChangeAspect="1"/>
          </p:cNvPicPr>
          <p:nvPr/>
        </p:nvPicPr>
        <p:blipFill>
          <a:blip r:embed="rId2"/>
          <a:stretch>
            <a:fillRect/>
          </a:stretch>
        </p:blipFill>
        <p:spPr>
          <a:xfrm>
            <a:off x="3525837" y="0"/>
            <a:ext cx="5143500" cy="6858000"/>
          </a:xfrm>
          <a:prstGeom prst="rect">
            <a:avLst/>
          </a:prstGeom>
          <a:noFill/>
        </p:spPr>
      </p:pic>
    </p:spTree>
    <p:extLst>
      <p:ext uri="{BB962C8B-B14F-4D97-AF65-F5344CB8AC3E}">
        <p14:creationId xmlns:p14="http://schemas.microsoft.com/office/powerpoint/2010/main" val="9973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1BE687-6A27-4414-ADA1-B745228EED7D}"/>
              </a:ext>
            </a:extLst>
          </p:cNvPr>
          <p:cNvSpPr>
            <a:spLocks noGrp="1"/>
          </p:cNvSpPr>
          <p:nvPr>
            <p:ph type="body" sz="quarter" idx="13"/>
          </p:nvPr>
        </p:nvSpPr>
        <p:spPr>
          <a:xfrm>
            <a:off x="8126477" y="1450723"/>
            <a:ext cx="3564000" cy="4716000"/>
          </a:xfrm>
        </p:spPr>
        <p:txBody>
          <a:bodyPr>
            <a:normAutofit fontScale="47500" lnSpcReduction="20000"/>
          </a:bodyPr>
          <a:lstStyle/>
          <a:p>
            <a:pPr marL="92075"/>
            <a:r>
              <a:rPr lang="ru-RU" sz="3400" b="1" dirty="0"/>
              <a:t>Поддержка продаж партнёрских решений</a:t>
            </a:r>
            <a:endParaRPr lang="ru-RU" sz="3400" dirty="0"/>
          </a:p>
          <a:p>
            <a:pPr marL="342900" indent="-342900">
              <a:spcBef>
                <a:spcPts val="600"/>
              </a:spcBef>
              <a:spcAft>
                <a:spcPts val="600"/>
              </a:spcAft>
              <a:buFont typeface="Arial" panose="020B0604020202020204" pitchFamily="34" charset="0"/>
              <a:buChar char="•"/>
            </a:pPr>
            <a:r>
              <a:rPr lang="ru-RU" sz="2500" dirty="0"/>
              <a:t>Вебинары по сертификации и размещению приложений в </a:t>
            </a:r>
            <a:r>
              <a:rPr lang="en-US" sz="2500" dirty="0"/>
              <a:t>SAP App Center</a:t>
            </a:r>
            <a:endParaRPr lang="ru-RU" sz="2500" dirty="0"/>
          </a:p>
          <a:p>
            <a:pPr marL="342900" indent="-342900">
              <a:spcBef>
                <a:spcPts val="600"/>
              </a:spcBef>
              <a:spcAft>
                <a:spcPts val="600"/>
              </a:spcAft>
              <a:buFont typeface="Arial" panose="020B0604020202020204" pitchFamily="34" charset="0"/>
              <a:buChar char="•"/>
            </a:pPr>
            <a:r>
              <a:rPr lang="ru-RU" sz="2500" dirty="0"/>
              <a:t>Консультации с архитекторами </a:t>
            </a:r>
            <a:r>
              <a:rPr lang="en-US" sz="2500" dirty="0"/>
              <a:t>SAP </a:t>
            </a:r>
            <a:r>
              <a:rPr lang="ru-RU" sz="2500" dirty="0"/>
              <a:t>по архитектуре и ценообразованию партнёрских решений на </a:t>
            </a:r>
            <a:r>
              <a:rPr lang="en-US" sz="2500" dirty="0"/>
              <a:t>SCP</a:t>
            </a:r>
            <a:endParaRPr lang="ru-RU" sz="2500" dirty="0"/>
          </a:p>
          <a:p>
            <a:pPr marL="342900" indent="-342900">
              <a:spcBef>
                <a:spcPts val="600"/>
              </a:spcBef>
              <a:spcAft>
                <a:spcPts val="600"/>
              </a:spcAft>
              <a:buFont typeface="Arial" panose="020B0604020202020204" pitchFamily="34" charset="0"/>
              <a:buChar char="•"/>
            </a:pPr>
            <a:r>
              <a:rPr lang="ru-RU" sz="2500" dirty="0"/>
              <a:t>Возможность лицензирования по модели </a:t>
            </a:r>
            <a:r>
              <a:rPr lang="en-US" sz="2500" dirty="0"/>
              <a:t>e-PaaS</a:t>
            </a:r>
          </a:p>
          <a:p>
            <a:pPr marL="342900" indent="-342900">
              <a:spcBef>
                <a:spcPts val="600"/>
              </a:spcBef>
              <a:spcAft>
                <a:spcPts val="600"/>
              </a:spcAft>
              <a:buFont typeface="Arial" panose="020B0604020202020204" pitchFamily="34" charset="0"/>
              <a:buChar char="•"/>
            </a:pPr>
            <a:r>
              <a:rPr lang="ru-RU" sz="2500" dirty="0"/>
              <a:t>Включение в каталог партнёрских решений на </a:t>
            </a:r>
            <a:r>
              <a:rPr lang="en-US" sz="2500" dirty="0"/>
              <a:t>SCP</a:t>
            </a:r>
            <a:endParaRPr lang="ru-RU" sz="2500" dirty="0"/>
          </a:p>
          <a:p>
            <a:pPr marL="342900" indent="-342900">
              <a:spcBef>
                <a:spcPts val="600"/>
              </a:spcBef>
              <a:spcAft>
                <a:spcPts val="600"/>
              </a:spcAft>
              <a:buFont typeface="Arial" panose="020B0604020202020204" pitchFamily="34" charset="0"/>
              <a:buChar char="•"/>
            </a:pPr>
            <a:r>
              <a:rPr lang="ru-RU" sz="2500" dirty="0"/>
              <a:t>Включение в программу </a:t>
            </a:r>
            <a:r>
              <a:rPr lang="en-US" sz="2500" dirty="0"/>
              <a:t>Qualified Partner Package Solution</a:t>
            </a:r>
            <a:endParaRPr lang="ru-RU" sz="2500" dirty="0"/>
          </a:p>
          <a:p>
            <a:pPr marL="342900" indent="-342900">
              <a:spcBef>
                <a:spcPts val="600"/>
              </a:spcBef>
              <a:spcAft>
                <a:spcPts val="600"/>
              </a:spcAft>
              <a:buFont typeface="Arial" panose="020B0604020202020204" pitchFamily="34" charset="0"/>
              <a:buChar char="•"/>
            </a:pPr>
            <a:r>
              <a:rPr lang="ru-RU" sz="2500" dirty="0"/>
              <a:t>Размещение партнёрских решений в глобальном </a:t>
            </a:r>
            <a:r>
              <a:rPr lang="en-US" sz="2500" dirty="0"/>
              <a:t>SAP App Center</a:t>
            </a:r>
            <a:r>
              <a:rPr lang="ru-RU" sz="2500" dirty="0"/>
              <a:t> - </a:t>
            </a:r>
            <a:r>
              <a:rPr lang="en-US" sz="2500" dirty="0">
                <a:hlinkClick r:id="rId2"/>
              </a:rPr>
              <a:t>https://www.sapappcenter.com</a:t>
            </a:r>
            <a:endParaRPr lang="en-US" sz="2500" dirty="0"/>
          </a:p>
          <a:p>
            <a:pPr marL="342900" indent="-342900">
              <a:spcBef>
                <a:spcPts val="600"/>
              </a:spcBef>
              <a:spcAft>
                <a:spcPts val="600"/>
              </a:spcAft>
              <a:buFont typeface="Arial" panose="020B0604020202020204" pitchFamily="34" charset="0"/>
              <a:buChar char="•"/>
            </a:pPr>
            <a:r>
              <a:rPr lang="ru-RU" sz="2500" dirty="0"/>
              <a:t>Встречи</a:t>
            </a:r>
            <a:r>
              <a:rPr lang="en-US" sz="2500" dirty="0"/>
              <a:t> </a:t>
            </a:r>
            <a:r>
              <a:rPr lang="ru-RU" sz="2500" dirty="0"/>
              <a:t>с продавцами </a:t>
            </a:r>
            <a:r>
              <a:rPr lang="en-US" sz="2500" dirty="0"/>
              <a:t>SAP</a:t>
            </a:r>
            <a:r>
              <a:rPr lang="ru-RU" sz="2500" dirty="0"/>
              <a:t>, совместные продажи и </a:t>
            </a:r>
            <a:r>
              <a:rPr lang="ru-RU" sz="2500" dirty="0" err="1"/>
              <a:t>телесейлз</a:t>
            </a:r>
            <a:endParaRPr lang="ru-RU" sz="2500" dirty="0"/>
          </a:p>
          <a:p>
            <a:pPr marL="342900" indent="-342900">
              <a:spcBef>
                <a:spcPts val="600"/>
              </a:spcBef>
              <a:spcAft>
                <a:spcPts val="600"/>
              </a:spcAft>
              <a:buFont typeface="Arial" panose="020B0604020202020204" pitchFamily="34" charset="0"/>
              <a:buChar char="•"/>
            </a:pPr>
            <a:r>
              <a:rPr lang="ru-RU" sz="2500" dirty="0"/>
              <a:t>Включение разработок партнёров в прайс-лист </a:t>
            </a:r>
            <a:r>
              <a:rPr lang="en-US" sz="2500" dirty="0"/>
              <a:t>SAP</a:t>
            </a:r>
          </a:p>
          <a:p>
            <a:pPr marL="342900" indent="-342900">
              <a:spcBef>
                <a:spcPts val="600"/>
              </a:spcBef>
              <a:spcAft>
                <a:spcPts val="600"/>
              </a:spcAft>
              <a:buFont typeface="Arial" panose="020B0604020202020204" pitchFamily="34" charset="0"/>
              <a:buChar char="•"/>
            </a:pPr>
            <a:r>
              <a:rPr lang="ru-RU" sz="2500" dirty="0"/>
              <a:t>Совместный маркетинг </a:t>
            </a:r>
            <a:r>
              <a:rPr lang="en-US" sz="2500" dirty="0"/>
              <a:t>c</a:t>
            </a:r>
            <a:r>
              <a:rPr lang="ru-RU" sz="2500" dirty="0"/>
              <a:t> компаниями-разработчиками</a:t>
            </a:r>
            <a:endParaRPr lang="en-US" sz="2500" dirty="0"/>
          </a:p>
        </p:txBody>
      </p:sp>
      <p:sp>
        <p:nvSpPr>
          <p:cNvPr id="3" name="Text Placeholder 2">
            <a:extLst>
              <a:ext uri="{FF2B5EF4-FFF2-40B4-BE49-F238E27FC236}">
                <a16:creationId xmlns:a16="http://schemas.microsoft.com/office/drawing/2014/main" id="{D994ADE3-CFAE-4FB1-A39F-3B5046349CDE}"/>
              </a:ext>
            </a:extLst>
          </p:cNvPr>
          <p:cNvSpPr>
            <a:spLocks noGrp="1"/>
          </p:cNvSpPr>
          <p:nvPr>
            <p:ph type="body" sz="quarter" idx="12"/>
          </p:nvPr>
        </p:nvSpPr>
        <p:spPr>
          <a:xfrm>
            <a:off x="4315238" y="1450723"/>
            <a:ext cx="3564000" cy="4716000"/>
          </a:xfrm>
        </p:spPr>
        <p:txBody>
          <a:bodyPr>
            <a:normAutofit fontScale="55000" lnSpcReduction="20000"/>
          </a:bodyPr>
          <a:lstStyle/>
          <a:p>
            <a:pPr marL="92075"/>
            <a:r>
              <a:rPr lang="ru-RU" sz="2900" b="1" dirty="0"/>
              <a:t>Поддержка разработки партнёрских решений на </a:t>
            </a:r>
            <a:r>
              <a:rPr lang="en-US" sz="2900" b="1" dirty="0"/>
              <a:t>SAP Cloud Platform</a:t>
            </a:r>
            <a:endParaRPr lang="ru-RU" sz="2900" b="1" dirty="0"/>
          </a:p>
          <a:p>
            <a:pPr marL="342900" indent="-342900">
              <a:spcBef>
                <a:spcPts val="600"/>
              </a:spcBef>
              <a:spcAft>
                <a:spcPts val="600"/>
              </a:spcAft>
              <a:buFont typeface="Arial" panose="020B0604020202020204" pitchFamily="34" charset="0"/>
              <a:buChar char="•"/>
            </a:pPr>
            <a:r>
              <a:rPr lang="ru-RU" sz="2500" dirty="0"/>
              <a:t>Учебные </a:t>
            </a:r>
            <a:r>
              <a:rPr lang="ru-RU" sz="2500" dirty="0">
                <a:hlinkClick r:id="rId3"/>
              </a:rPr>
              <a:t>вебинары</a:t>
            </a:r>
            <a:r>
              <a:rPr lang="ru-RU" sz="2500" dirty="0"/>
              <a:t> по </a:t>
            </a:r>
            <a:r>
              <a:rPr lang="en-US" sz="2500" dirty="0"/>
              <a:t>SCP</a:t>
            </a:r>
            <a:r>
              <a:rPr lang="ru-RU" sz="2500" dirty="0"/>
              <a:t> для разработчиков </a:t>
            </a:r>
          </a:p>
          <a:p>
            <a:pPr marL="342900" indent="-342900">
              <a:spcBef>
                <a:spcPts val="600"/>
              </a:spcBef>
              <a:spcAft>
                <a:spcPts val="600"/>
              </a:spcAft>
              <a:buFont typeface="Arial" panose="020B0604020202020204" pitchFamily="34" charset="0"/>
              <a:buChar char="•"/>
            </a:pPr>
            <a:r>
              <a:rPr lang="ru-RU" sz="2500" dirty="0"/>
              <a:t>Вебинары по сценариям использования</a:t>
            </a:r>
            <a:r>
              <a:rPr lang="en-US" sz="2500" dirty="0"/>
              <a:t> SCP</a:t>
            </a:r>
            <a:endParaRPr lang="ru-RU" sz="2500" dirty="0"/>
          </a:p>
          <a:p>
            <a:pPr marL="342900" indent="-342900">
              <a:spcBef>
                <a:spcPts val="600"/>
              </a:spcBef>
              <a:spcAft>
                <a:spcPts val="600"/>
              </a:spcAft>
              <a:buFont typeface="Arial" panose="020B0604020202020204" pitchFamily="34" charset="0"/>
              <a:buChar char="•"/>
            </a:pPr>
            <a:r>
              <a:rPr lang="ru-RU" sz="2500" dirty="0"/>
              <a:t>Тестовый </a:t>
            </a:r>
            <a:r>
              <a:rPr lang="ru-RU" sz="2500" dirty="0">
                <a:hlinkClick r:id="rId4"/>
              </a:rPr>
              <a:t>доступ</a:t>
            </a:r>
            <a:r>
              <a:rPr lang="ru-RU" sz="2500" dirty="0"/>
              <a:t> к </a:t>
            </a:r>
            <a:r>
              <a:rPr lang="en-US" sz="2500" dirty="0"/>
              <a:t>SAP Cloud Platform</a:t>
            </a:r>
            <a:r>
              <a:rPr lang="ru-RU" sz="2500" dirty="0"/>
              <a:t>  </a:t>
            </a:r>
            <a:endParaRPr lang="en-US" sz="2500" dirty="0"/>
          </a:p>
          <a:p>
            <a:pPr marL="342900" indent="-342900">
              <a:spcBef>
                <a:spcPts val="600"/>
              </a:spcBef>
              <a:spcAft>
                <a:spcPts val="600"/>
              </a:spcAft>
              <a:buFont typeface="Arial" panose="020B0604020202020204" pitchFamily="34" charset="0"/>
              <a:buChar char="•"/>
            </a:pPr>
            <a:r>
              <a:rPr lang="ru-RU" sz="2500" dirty="0"/>
              <a:t>Партнёрская </a:t>
            </a:r>
            <a:r>
              <a:rPr lang="ru-RU" sz="2500" dirty="0">
                <a:hlinkClick r:id="rId5"/>
              </a:rPr>
              <a:t>программа</a:t>
            </a:r>
            <a:r>
              <a:rPr lang="ru-RU" sz="2500" dirty="0"/>
              <a:t> </a:t>
            </a:r>
            <a:r>
              <a:rPr lang="en-US" sz="2500" dirty="0"/>
              <a:t>SAP</a:t>
            </a:r>
            <a:r>
              <a:rPr lang="ru-RU" sz="2500" dirty="0"/>
              <a:t> для разработчиков </a:t>
            </a:r>
            <a:r>
              <a:rPr lang="en-US" sz="2500" dirty="0"/>
              <a:t>Partner</a:t>
            </a:r>
            <a:r>
              <a:rPr lang="ru-RU" sz="2500" dirty="0"/>
              <a:t> </a:t>
            </a:r>
            <a:r>
              <a:rPr lang="en-US" sz="2500" dirty="0"/>
              <a:t>Edge Build</a:t>
            </a:r>
            <a:endParaRPr lang="ru-RU" sz="2500" dirty="0"/>
          </a:p>
          <a:p>
            <a:pPr marL="342900" indent="-342900">
              <a:spcBef>
                <a:spcPts val="600"/>
              </a:spcBef>
              <a:spcAft>
                <a:spcPts val="600"/>
              </a:spcAft>
              <a:buFont typeface="Arial" panose="020B0604020202020204" pitchFamily="34" charset="0"/>
              <a:buChar char="•"/>
            </a:pPr>
            <a:r>
              <a:rPr lang="ru-RU" sz="2500" dirty="0"/>
              <a:t>Техподдержка </a:t>
            </a:r>
            <a:r>
              <a:rPr lang="en-US" sz="2500" dirty="0"/>
              <a:t>SCP-</a:t>
            </a:r>
            <a:r>
              <a:rPr lang="ru-RU" sz="2500" dirty="0"/>
              <a:t>разработчиков на русском языке</a:t>
            </a:r>
            <a:r>
              <a:rPr lang="en-US" sz="2500" dirty="0"/>
              <a:t> – </a:t>
            </a:r>
            <a:r>
              <a:rPr lang="en-US" sz="2500" dirty="0">
                <a:solidFill>
                  <a:srgbClr val="008FD3"/>
                </a:solidFill>
              </a:rPr>
              <a:t>sapcis_scpsupport@sap.com</a:t>
            </a:r>
            <a:r>
              <a:rPr lang="ru-RU" sz="2500" dirty="0">
                <a:solidFill>
                  <a:srgbClr val="008FD3"/>
                </a:solidFill>
              </a:rPr>
              <a:t> </a:t>
            </a:r>
            <a:endParaRPr lang="en-US" sz="2500" dirty="0">
              <a:solidFill>
                <a:srgbClr val="008FD3"/>
              </a:solidFill>
            </a:endParaRPr>
          </a:p>
          <a:p>
            <a:pPr marL="342900" indent="-342900">
              <a:spcBef>
                <a:spcPts val="600"/>
              </a:spcBef>
              <a:spcAft>
                <a:spcPts val="600"/>
              </a:spcAft>
              <a:buFont typeface="Arial" panose="020B0604020202020204" pitchFamily="34" charset="0"/>
              <a:buChar char="•"/>
            </a:pPr>
            <a:r>
              <a:rPr lang="ru-RU" sz="2500" dirty="0"/>
              <a:t>Размещение партнёрских решений – </a:t>
            </a:r>
            <a:r>
              <a:rPr lang="en-US" sz="2500" dirty="0">
                <a:hlinkClick r:id="rId2"/>
              </a:rPr>
              <a:t>https://www.sapappcenter.com</a:t>
            </a:r>
            <a:endParaRPr lang="en-US" sz="2500" dirty="0"/>
          </a:p>
          <a:p>
            <a:pPr marL="342900" indent="-342900">
              <a:spcBef>
                <a:spcPts val="600"/>
              </a:spcBef>
              <a:spcAft>
                <a:spcPts val="600"/>
              </a:spcAft>
              <a:buFont typeface="Arial" panose="020B0604020202020204" pitchFamily="34" charset="0"/>
              <a:buChar char="•"/>
            </a:pPr>
            <a:r>
              <a:rPr lang="ru-RU" sz="2500" dirty="0">
                <a:hlinkClick r:id="rId6"/>
              </a:rPr>
              <a:t>Сертификация</a:t>
            </a:r>
            <a:r>
              <a:rPr lang="ru-RU" sz="2500" dirty="0"/>
              <a:t> партнёрских решений</a:t>
            </a:r>
            <a:endParaRPr lang="en-US" sz="2500" dirty="0"/>
          </a:p>
        </p:txBody>
      </p:sp>
      <p:sp>
        <p:nvSpPr>
          <p:cNvPr id="4" name="Text Placeholder 3">
            <a:extLst>
              <a:ext uri="{FF2B5EF4-FFF2-40B4-BE49-F238E27FC236}">
                <a16:creationId xmlns:a16="http://schemas.microsoft.com/office/drawing/2014/main" id="{6A4DA006-E9D1-4746-9280-CCC31C0747DC}"/>
              </a:ext>
            </a:extLst>
          </p:cNvPr>
          <p:cNvSpPr>
            <a:spLocks noGrp="1"/>
          </p:cNvSpPr>
          <p:nvPr>
            <p:ph type="body" sz="quarter" idx="10"/>
          </p:nvPr>
        </p:nvSpPr>
        <p:spPr>
          <a:xfrm>
            <a:off x="504000" y="1450723"/>
            <a:ext cx="3564000" cy="4716000"/>
          </a:xfrm>
        </p:spPr>
        <p:txBody>
          <a:bodyPr>
            <a:normAutofit/>
          </a:bodyPr>
          <a:lstStyle/>
          <a:p>
            <a:pPr marL="92075"/>
            <a:r>
              <a:rPr lang="ru-RU" sz="1600" b="1" dirty="0"/>
              <a:t>Возможности </a:t>
            </a:r>
            <a:r>
              <a:rPr lang="en-US" sz="1600" b="1" dirty="0"/>
              <a:t>SAP Cloud Platform </a:t>
            </a:r>
            <a:r>
              <a:rPr lang="ru-RU" sz="1600" b="1" dirty="0"/>
              <a:t>для бизнеса компаний-разработчиков</a:t>
            </a:r>
          </a:p>
          <a:p>
            <a:pPr marL="342900" indent="-342900">
              <a:buFont typeface="Arial" panose="020B0604020202020204" pitchFamily="34" charset="0"/>
              <a:buChar char="•"/>
            </a:pPr>
            <a:r>
              <a:rPr lang="ru-RU" sz="1400" dirty="0"/>
              <a:t>Бренд </a:t>
            </a:r>
            <a:r>
              <a:rPr lang="en-US" sz="1400" dirty="0"/>
              <a:t>SAP </a:t>
            </a:r>
            <a:r>
              <a:rPr lang="ru-RU" sz="1400" dirty="0"/>
              <a:t>и заказчики </a:t>
            </a:r>
            <a:r>
              <a:rPr lang="en-US" sz="1400" dirty="0"/>
              <a:t>SAP</a:t>
            </a:r>
            <a:endParaRPr lang="ru-RU" sz="1400" dirty="0"/>
          </a:p>
          <a:p>
            <a:pPr marL="342900" indent="-342900">
              <a:buFont typeface="Arial" panose="020B0604020202020204" pitchFamily="34" charset="0"/>
              <a:buChar char="•"/>
            </a:pPr>
            <a:r>
              <a:rPr lang="ru-RU" sz="1400" dirty="0"/>
              <a:t>Простота разработки</a:t>
            </a:r>
            <a:endParaRPr lang="en-US" sz="1400" dirty="0"/>
          </a:p>
          <a:p>
            <a:pPr marL="342900" indent="-342900">
              <a:buFont typeface="Arial" panose="020B0604020202020204" pitchFamily="34" charset="0"/>
              <a:buChar char="•"/>
            </a:pPr>
            <a:r>
              <a:rPr lang="ru-RU" sz="1400" dirty="0"/>
              <a:t>Готовые сервисы и сценарии для разработчиков</a:t>
            </a:r>
            <a:r>
              <a:rPr lang="en-US" sz="1400" dirty="0"/>
              <a:t> </a:t>
            </a:r>
            <a:r>
              <a:rPr lang="ru-RU" sz="1400" dirty="0"/>
              <a:t>приложений: </a:t>
            </a:r>
            <a:r>
              <a:rPr lang="en-US" sz="1400" dirty="0"/>
              <a:t>IoT, ML, BD\DS, Blockchain</a:t>
            </a:r>
            <a:r>
              <a:rPr lang="ru-RU" sz="1400" dirty="0"/>
              <a:t> и др.</a:t>
            </a:r>
          </a:p>
          <a:p>
            <a:pPr marL="342900" indent="-342900">
              <a:buFont typeface="Arial" panose="020B0604020202020204" pitchFamily="34" charset="0"/>
              <a:buChar char="•"/>
            </a:pPr>
            <a:r>
              <a:rPr lang="ru-RU" sz="1400" dirty="0"/>
              <a:t>Помощь в продажах</a:t>
            </a:r>
            <a:endParaRPr lang="en-US" sz="1400" dirty="0"/>
          </a:p>
        </p:txBody>
      </p:sp>
      <p:sp>
        <p:nvSpPr>
          <p:cNvPr id="5" name="Title 4">
            <a:extLst>
              <a:ext uri="{FF2B5EF4-FFF2-40B4-BE49-F238E27FC236}">
                <a16:creationId xmlns:a16="http://schemas.microsoft.com/office/drawing/2014/main" id="{D2F190A3-BAB4-475F-BD60-D11FB145034F}"/>
              </a:ext>
            </a:extLst>
          </p:cNvPr>
          <p:cNvSpPr>
            <a:spLocks noGrp="1"/>
          </p:cNvSpPr>
          <p:nvPr>
            <p:ph type="title"/>
          </p:nvPr>
        </p:nvSpPr>
        <p:spPr/>
        <p:txBody>
          <a:bodyPr/>
          <a:lstStyle/>
          <a:p>
            <a:r>
              <a:rPr lang="ru-RU" dirty="0"/>
              <a:t>Бонус: </a:t>
            </a:r>
            <a:r>
              <a:rPr lang="en-US" dirty="0"/>
              <a:t>SAP Value for ISV</a:t>
            </a:r>
            <a:endParaRPr lang="ru-RU" dirty="0"/>
          </a:p>
        </p:txBody>
      </p:sp>
      <p:sp>
        <p:nvSpPr>
          <p:cNvPr id="6" name="Rectangle 5">
            <a:extLst>
              <a:ext uri="{FF2B5EF4-FFF2-40B4-BE49-F238E27FC236}">
                <a16:creationId xmlns:a16="http://schemas.microsoft.com/office/drawing/2014/main" id="{A3BDAF88-DD38-4C8E-B714-777606D04A27}"/>
              </a:ext>
            </a:extLst>
          </p:cNvPr>
          <p:cNvSpPr/>
          <p:nvPr/>
        </p:nvSpPr>
        <p:spPr>
          <a:xfrm>
            <a:off x="504000" y="6166723"/>
            <a:ext cx="10888578" cy="338554"/>
          </a:xfrm>
          <a:prstGeom prst="rect">
            <a:avLst/>
          </a:prstGeom>
        </p:spPr>
        <p:txBody>
          <a:bodyPr wrap="square">
            <a:spAutoFit/>
          </a:bodyPr>
          <a:lstStyle/>
          <a:p>
            <a:pPr>
              <a:defRPr spc="-21"/>
            </a:pPr>
            <a:r>
              <a:rPr lang="ru-RU" sz="1600" dirty="0"/>
              <a:t>За работу с компаниями-разработчиками отвечает Роман Кузнецов </a:t>
            </a:r>
            <a:r>
              <a:rPr lang="ru-RU" sz="1600" dirty="0">
                <a:hlinkClick r:id="rId7"/>
              </a:rPr>
              <a:t>roman.kuznetsov@sap.com</a:t>
            </a:r>
            <a:endParaRPr lang="ru-RU" sz="1600" dirty="0"/>
          </a:p>
        </p:txBody>
      </p:sp>
    </p:spTree>
    <p:extLst>
      <p:ext uri="{BB962C8B-B14F-4D97-AF65-F5344CB8AC3E}">
        <p14:creationId xmlns:p14="http://schemas.microsoft.com/office/powerpoint/2010/main" val="403405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3584447"/>
            <a:ext cx="5593588" cy="1822049"/>
          </a:xfrm>
        </p:spPr>
        <p:txBody>
          <a:bodyPr/>
          <a:lstStyle/>
          <a:p>
            <a:r>
              <a:rPr lang="ru-RU" dirty="0"/>
              <a:t>Контакты для вопросов и отзывов</a:t>
            </a:r>
            <a:endParaRPr lang="en-US" dirty="0"/>
          </a:p>
          <a:p>
            <a:pPr lvl="1"/>
            <a:r>
              <a:rPr lang="ru-RU" dirty="0"/>
              <a:t>Илья Кузнецов </a:t>
            </a:r>
            <a:r>
              <a:rPr lang="en-US" dirty="0">
                <a:hlinkClick r:id="rId2"/>
              </a:rPr>
              <a:t>ilya.kuznetsov@sap.com</a:t>
            </a:r>
            <a:r>
              <a:rPr lang="en-US" dirty="0"/>
              <a:t> </a:t>
            </a:r>
          </a:p>
          <a:p>
            <a:pPr lvl="1"/>
            <a:r>
              <a:rPr lang="ru-RU" dirty="0"/>
              <a:t>Ренат Хамидулин</a:t>
            </a:r>
            <a:r>
              <a:rPr lang="en-US" dirty="0"/>
              <a:t> </a:t>
            </a:r>
            <a:r>
              <a:rPr lang="en-US" dirty="0">
                <a:hlinkClick r:id="rId3"/>
              </a:rPr>
              <a:t>renat.khamidoulin@sap.com</a:t>
            </a:r>
            <a:r>
              <a:rPr lang="en-US" dirty="0"/>
              <a:t> </a:t>
            </a:r>
          </a:p>
        </p:txBody>
      </p:sp>
      <p:sp>
        <p:nvSpPr>
          <p:cNvPr id="2" name="Thank you"/>
          <p:cNvSpPr>
            <a:spLocks noGrp="1"/>
          </p:cNvSpPr>
          <p:nvPr>
            <p:ph type="ctrTitle"/>
          </p:nvPr>
        </p:nvSpPr>
        <p:spPr bwMode="gray">
          <a:xfrm>
            <a:off x="503999" y="1467008"/>
            <a:ext cx="11187175" cy="2117439"/>
          </a:xfrm>
        </p:spPr>
        <p:txBody>
          <a:bodyPr/>
          <a:lstStyle/>
          <a:p>
            <a:r>
              <a:rPr lang="ru-RU" dirty="0"/>
              <a:t>Спасибо за участие, доклады и помощь в проведении!</a:t>
            </a:r>
            <a:endParaRPr lang="en-US" dirty="0"/>
          </a:p>
        </p:txBody>
      </p:sp>
    </p:spTree>
    <p:extLst>
      <p:ext uri="{BB962C8B-B14F-4D97-AF65-F5344CB8AC3E}">
        <p14:creationId xmlns:p14="http://schemas.microsoft.com/office/powerpoint/2010/main" val="188185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14105A1-A65F-405C-83BA-989CF4303AEA}"/>
              </a:ext>
            </a:extLst>
          </p:cNvPr>
          <p:cNvSpPr>
            <a:spLocks noGrp="1"/>
          </p:cNvSpPr>
          <p:nvPr>
            <p:ph type="body" sz="quarter" idx="10"/>
          </p:nvPr>
        </p:nvSpPr>
        <p:spPr>
          <a:xfrm>
            <a:off x="4318612" y="5966666"/>
            <a:ext cx="7371864" cy="369333"/>
          </a:xfrm>
        </p:spPr>
        <p:txBody>
          <a:bodyPr>
            <a:normAutofit/>
          </a:bodyPr>
          <a:lstStyle/>
          <a:p>
            <a:pPr algn="r"/>
            <a:r>
              <a:rPr lang="ru-RU" sz="1200" dirty="0"/>
              <a:t>Файл </a:t>
            </a:r>
            <a:r>
              <a:rPr lang="en-US" sz="1200" dirty="0"/>
              <a:t>PIMON2019_01Blinov_Welcome_speech.pdf </a:t>
            </a:r>
            <a:r>
              <a:rPr lang="ru-RU" sz="1200" dirty="0"/>
              <a:t> и запись видео</a:t>
            </a:r>
          </a:p>
        </p:txBody>
      </p:sp>
      <p:sp>
        <p:nvSpPr>
          <p:cNvPr id="2" name="Divider"/>
          <p:cNvSpPr>
            <a:spLocks noGrp="1"/>
          </p:cNvSpPr>
          <p:nvPr>
            <p:ph type="title"/>
          </p:nvPr>
        </p:nvSpPr>
        <p:spPr bwMode="gray"/>
        <p:txBody>
          <a:bodyPr/>
          <a:lstStyle/>
          <a:p>
            <a:r>
              <a:rPr lang="ru-RU" dirty="0"/>
              <a:t>Приветственное слово</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13877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Дмитрий Блинов</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Руководитель консалтинговой практики Data &amp; Technology services, САП СНГ</a:t>
            </a:r>
            <a:endParaRPr lang="en-US" sz="1600" kern="0" dirty="0">
              <a:ea typeface="Arial Unicode MS" pitchFamily="34" charset="-128"/>
              <a:cs typeface="Arial Unicode MS" pitchFamily="34" charset="-128"/>
            </a:endParaRPr>
          </a:p>
        </p:txBody>
      </p:sp>
      <p:pic>
        <p:nvPicPr>
          <p:cNvPr id="6" name="Picture 5">
            <a:extLst>
              <a:ext uri="{FF2B5EF4-FFF2-40B4-BE49-F238E27FC236}">
                <a16:creationId xmlns:a16="http://schemas.microsoft.com/office/drawing/2014/main" id="{B8F76160-DC6B-4F9A-8C8B-83B64181DFFE}"/>
              </a:ext>
            </a:extLst>
          </p:cNvPr>
          <p:cNvPicPr>
            <a:picLocks noChangeAspect="1"/>
          </p:cNvPicPr>
          <p:nvPr/>
        </p:nvPicPr>
        <p:blipFill>
          <a:blip r:embed="rId3"/>
          <a:stretch>
            <a:fillRect/>
          </a:stretch>
        </p:blipFill>
        <p:spPr>
          <a:xfrm>
            <a:off x="7667738" y="1327213"/>
            <a:ext cx="3239055" cy="4203574"/>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7D98BD2C-8597-4235-85E1-8EB10C4DFC32}"/>
              </a:ext>
            </a:extLst>
          </p:cNvPr>
          <p:cNvPicPr>
            <a:picLocks noChangeAspect="1"/>
          </p:cNvPicPr>
          <p:nvPr/>
        </p:nvPicPr>
        <p:blipFill>
          <a:blip r:embed="rId4"/>
          <a:stretch>
            <a:fillRect/>
          </a:stretch>
        </p:blipFill>
        <p:spPr>
          <a:xfrm>
            <a:off x="504001" y="1125193"/>
            <a:ext cx="2470553" cy="3294070"/>
          </a:xfrm>
          <a:prstGeom prst="rect">
            <a:avLst/>
          </a:prstGeom>
        </p:spPr>
      </p:pic>
    </p:spTree>
    <p:extLst>
      <p:ext uri="{BB962C8B-B14F-4D97-AF65-F5344CB8AC3E}">
        <p14:creationId xmlns:p14="http://schemas.microsoft.com/office/powerpoint/2010/main" val="799205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54E3E1-F17C-488E-82DD-52FBC4DD7C11}"/>
              </a:ext>
            </a:extLst>
          </p:cNvPr>
          <p:cNvPicPr>
            <a:picLocks noChangeAspect="1"/>
          </p:cNvPicPr>
          <p:nvPr/>
        </p:nvPicPr>
        <p:blipFill rotWithShape="1">
          <a:blip r:embed="rId2"/>
          <a:srcRect t="24073" b="946"/>
          <a:stretch/>
        </p:blipFill>
        <p:spPr>
          <a:xfrm>
            <a:off x="1" y="10"/>
            <a:ext cx="12195175" cy="6857990"/>
          </a:xfrm>
          <a:prstGeom prst="rect">
            <a:avLst/>
          </a:prstGeom>
          <a:noFill/>
        </p:spPr>
      </p:pic>
    </p:spTree>
    <p:extLst>
      <p:ext uri="{BB962C8B-B14F-4D97-AF65-F5344CB8AC3E}">
        <p14:creationId xmlns:p14="http://schemas.microsoft.com/office/powerpoint/2010/main" val="141474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958466"/>
            <a:ext cx="7249098" cy="4560985"/>
          </a:xfrm>
        </p:spPr>
        <p:txBody>
          <a:bodyPr>
            <a:normAutofit/>
          </a:bodyPr>
          <a:lstStyle/>
          <a:p>
            <a:r>
              <a:rPr lang="ru-RU" dirty="0"/>
              <a:t>Область</a:t>
            </a:r>
            <a:r>
              <a:rPr lang="en-US" dirty="0"/>
              <a:t>:</a:t>
            </a:r>
            <a:r>
              <a:rPr lang="ru-RU" dirty="0"/>
              <a:t> </a:t>
            </a:r>
            <a:r>
              <a:rPr lang="en-US" dirty="0"/>
              <a:t>ABAP-</a:t>
            </a:r>
            <a:r>
              <a:rPr lang="ru-RU" dirty="0"/>
              <a:t>интеграция</a:t>
            </a:r>
          </a:p>
          <a:p>
            <a:r>
              <a:rPr lang="ru-RU" dirty="0"/>
              <a:t>Можно долго проектировать и тщательно выписывать все маппинги значений. А можно посадить оператора и пусть он принимает решения что во что преобразовать!</a:t>
            </a:r>
            <a:endParaRPr lang="en-US" dirty="0"/>
          </a:p>
          <a:p>
            <a:r>
              <a:rPr lang="en-US" dirty="0"/>
              <a:t>AIF </a:t>
            </a:r>
            <a:r>
              <a:rPr lang="ru-RU" dirty="0"/>
              <a:t>работает и на отправку и на приём в любой </a:t>
            </a:r>
            <a:r>
              <a:rPr lang="en-US" dirty="0"/>
              <a:t>ABAP-</a:t>
            </a:r>
            <a:r>
              <a:rPr lang="ru-RU" dirty="0"/>
              <a:t>системе, как для стандартных прокси/айдоков так и для кастомных.</a:t>
            </a:r>
          </a:p>
          <a:p>
            <a:r>
              <a:rPr lang="ru-RU" dirty="0"/>
              <a:t>Есть решение для синхронных вызовов.</a:t>
            </a:r>
          </a:p>
          <a:p>
            <a:r>
              <a:rPr lang="ru-RU" dirty="0"/>
              <a:t>И по лицензиям </a:t>
            </a:r>
            <a:r>
              <a:rPr lang="en-US" dirty="0"/>
              <a:t>AIF </a:t>
            </a:r>
            <a:r>
              <a:rPr lang="ru-RU" dirty="0"/>
              <a:t>стал привлекательнее</a:t>
            </a:r>
            <a:r>
              <a:rPr lang="en-US" dirty="0"/>
              <a:t>.</a:t>
            </a:r>
            <a:endParaRPr lang="ru-RU" dirty="0"/>
          </a:p>
        </p:txBody>
      </p:sp>
      <p:sp>
        <p:nvSpPr>
          <p:cNvPr id="2" name="Divider"/>
          <p:cNvSpPr>
            <a:spLocks noGrp="1"/>
          </p:cNvSpPr>
          <p:nvPr>
            <p:ph type="title"/>
          </p:nvPr>
        </p:nvSpPr>
        <p:spPr bwMode="gray">
          <a:xfrm>
            <a:off x="504001" y="504000"/>
            <a:ext cx="8265426" cy="738664"/>
          </a:xfrm>
        </p:spPr>
        <p:txBody>
          <a:bodyPr/>
          <a:lstStyle/>
          <a:p>
            <a:r>
              <a:rPr lang="en-US" dirty="0"/>
              <a:t>SAP AIF (Application Interface Framework)</a:t>
            </a:r>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Андрей Большаков</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фриланс</a:t>
            </a: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januscx@gmail.com</a:t>
            </a:r>
            <a:r>
              <a:rPr lang="en-US" sz="1600" kern="0" dirty="0">
                <a:ea typeface="Arial Unicode MS" pitchFamily="34" charset="-128"/>
                <a:cs typeface="Arial Unicode MS" pitchFamily="34" charset="-128"/>
              </a:rPr>
              <a:t> </a:t>
            </a:r>
          </a:p>
        </p:txBody>
      </p:sp>
      <p:pic>
        <p:nvPicPr>
          <p:cNvPr id="3" name="Picture 2">
            <a:extLst>
              <a:ext uri="{FF2B5EF4-FFF2-40B4-BE49-F238E27FC236}">
                <a16:creationId xmlns:a16="http://schemas.microsoft.com/office/drawing/2014/main" id="{74E42C58-169B-4E54-9308-DD10705ACB9B}"/>
              </a:ext>
            </a:extLst>
          </p:cNvPr>
          <p:cNvPicPr>
            <a:picLocks noChangeAspect="1"/>
          </p:cNvPicPr>
          <p:nvPr/>
        </p:nvPicPr>
        <p:blipFill>
          <a:blip r:embed="rId4"/>
          <a:stretch>
            <a:fillRect/>
          </a:stretch>
        </p:blipFill>
        <p:spPr>
          <a:xfrm>
            <a:off x="504001" y="958467"/>
            <a:ext cx="2999363" cy="3493063"/>
          </a:xfrm>
          <a:prstGeom prst="rect">
            <a:avLst/>
          </a:prstGeom>
        </p:spPr>
      </p:pic>
      <p:sp>
        <p:nvSpPr>
          <p:cNvPr id="5" name="TextBox 4">
            <a:extLst>
              <a:ext uri="{FF2B5EF4-FFF2-40B4-BE49-F238E27FC236}">
                <a16:creationId xmlns:a16="http://schemas.microsoft.com/office/drawing/2014/main" id="{8A2DE601-229A-41E5-BDC2-BE1535B494B6}"/>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Файл </a:t>
            </a:r>
            <a:r>
              <a:rPr lang="en-US" sz="1200" kern="0" dirty="0">
                <a:ea typeface="Arial Unicode MS" pitchFamily="34" charset="-128"/>
                <a:cs typeface="Arial Unicode MS" pitchFamily="34" charset="-128"/>
              </a:rPr>
              <a:t>PIMON2019_02Bolshakov_AIF.pdf </a:t>
            </a:r>
            <a:r>
              <a:rPr lang="ru-RU" sz="1200" kern="0" dirty="0">
                <a:ea typeface="Arial Unicode MS" pitchFamily="34" charset="-128"/>
                <a:cs typeface="Arial Unicode MS" pitchFamily="34" charset="-128"/>
              </a:rPr>
              <a:t>и запись видео</a:t>
            </a:r>
          </a:p>
        </p:txBody>
      </p:sp>
    </p:spTree>
    <p:extLst>
      <p:ext uri="{BB962C8B-B14F-4D97-AF65-F5344CB8AC3E}">
        <p14:creationId xmlns:p14="http://schemas.microsoft.com/office/powerpoint/2010/main" val="881927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E26CA-9BB8-45AA-BE79-E343D77326B2}"/>
              </a:ext>
            </a:extLst>
          </p:cNvPr>
          <p:cNvPicPr>
            <a:picLocks noChangeAspect="1"/>
          </p:cNvPicPr>
          <p:nvPr/>
        </p:nvPicPr>
        <p:blipFill rotWithShape="1">
          <a:blip r:embed="rId2"/>
          <a:srcRect t="25020"/>
          <a:stretch/>
        </p:blipFill>
        <p:spPr>
          <a:xfrm>
            <a:off x="1" y="10"/>
            <a:ext cx="12195175" cy="6857990"/>
          </a:xfrm>
          <a:prstGeom prst="rect">
            <a:avLst/>
          </a:prstGeom>
          <a:noFill/>
        </p:spPr>
      </p:pic>
    </p:spTree>
    <p:extLst>
      <p:ext uri="{BB962C8B-B14F-4D97-AF65-F5344CB8AC3E}">
        <p14:creationId xmlns:p14="http://schemas.microsoft.com/office/powerpoint/2010/main" val="2268039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EFF374-B5B0-4EA7-96F2-ED822D5ED625}"/>
              </a:ext>
            </a:extLst>
          </p:cNvPr>
          <p:cNvSpPr>
            <a:spLocks noGrp="1"/>
          </p:cNvSpPr>
          <p:nvPr>
            <p:ph type="body" sz="quarter" idx="11"/>
          </p:nvPr>
        </p:nvSpPr>
        <p:spPr>
          <a:xfrm>
            <a:off x="4362680" y="958466"/>
            <a:ext cx="7249098" cy="4560985"/>
          </a:xfrm>
        </p:spPr>
        <p:txBody>
          <a:bodyPr>
            <a:normAutofit/>
          </a:bodyPr>
          <a:lstStyle/>
          <a:p>
            <a:r>
              <a:rPr lang="ru-RU" dirty="0"/>
              <a:t>Область</a:t>
            </a:r>
            <a:r>
              <a:rPr lang="en-US" dirty="0"/>
              <a:t>:</a:t>
            </a:r>
            <a:r>
              <a:rPr lang="ru-RU" dirty="0"/>
              <a:t> модули</a:t>
            </a:r>
          </a:p>
          <a:p>
            <a:r>
              <a:rPr lang="ru-RU" dirty="0"/>
              <a:t>Система </a:t>
            </a:r>
            <a:r>
              <a:rPr lang="en-US" dirty="0"/>
              <a:t>A </a:t>
            </a:r>
            <a:r>
              <a:rPr lang="ru-RU" dirty="0"/>
              <a:t>синхронно шлёт запрос через </a:t>
            </a:r>
            <a:r>
              <a:rPr lang="en-US" dirty="0"/>
              <a:t>AAE </a:t>
            </a:r>
            <a:r>
              <a:rPr lang="ru-RU" dirty="0"/>
              <a:t>в систему </a:t>
            </a:r>
            <a:r>
              <a:rPr lang="en-US" dirty="0"/>
              <a:t>B. </a:t>
            </a:r>
            <a:r>
              <a:rPr lang="ru-RU" dirty="0"/>
              <a:t>Всё работает, но появляется система </a:t>
            </a:r>
            <a:r>
              <a:rPr lang="en-US" dirty="0"/>
              <a:t>C </a:t>
            </a:r>
            <a:r>
              <a:rPr lang="ru-RU" dirty="0"/>
              <a:t>которая хочет получать тот же запрос из А. </a:t>
            </a:r>
          </a:p>
          <a:p>
            <a:r>
              <a:rPr lang="ru-RU" dirty="0"/>
              <a:t>Интрига: система </a:t>
            </a:r>
            <a:r>
              <a:rPr lang="en-US" dirty="0"/>
              <a:t>A </a:t>
            </a:r>
            <a:r>
              <a:rPr lang="ru-RU" dirty="0"/>
              <a:t>не хочет отправлять второй запрос а штатного механизма в </a:t>
            </a:r>
            <a:r>
              <a:rPr lang="en-US" dirty="0"/>
              <a:t>PI </a:t>
            </a:r>
            <a:r>
              <a:rPr lang="ru-RU" dirty="0"/>
              <a:t>нет.</a:t>
            </a:r>
          </a:p>
          <a:p>
            <a:r>
              <a:rPr lang="ru-RU" dirty="0"/>
              <a:t>Что удалось: сделать на мостах</a:t>
            </a:r>
            <a:endParaRPr lang="en-US" dirty="0"/>
          </a:p>
          <a:p>
            <a:endParaRPr lang="ru-RU" dirty="0"/>
          </a:p>
        </p:txBody>
      </p:sp>
      <p:sp>
        <p:nvSpPr>
          <p:cNvPr id="2" name="Divider"/>
          <p:cNvSpPr>
            <a:spLocks noGrp="1"/>
          </p:cNvSpPr>
          <p:nvPr>
            <p:ph type="title"/>
          </p:nvPr>
        </p:nvSpPr>
        <p:spPr bwMode="gray">
          <a:xfrm>
            <a:off x="504001" y="504000"/>
            <a:ext cx="8265426" cy="369332"/>
          </a:xfrm>
        </p:spPr>
        <p:txBody>
          <a:bodyPr/>
          <a:lstStyle/>
          <a:p>
            <a:r>
              <a:rPr lang="ru-RU" dirty="0"/>
              <a:t>Живое обсуждение: разрыв синхронного моста</a:t>
            </a:r>
            <a:endParaRPr lang="en-US" dirty="0"/>
          </a:p>
        </p:txBody>
      </p:sp>
      <p:sp>
        <p:nvSpPr>
          <p:cNvPr id="9" name="TextBox 8">
            <a:extLst>
              <a:ext uri="{FF2B5EF4-FFF2-40B4-BE49-F238E27FC236}">
                <a16:creationId xmlns:a16="http://schemas.microsoft.com/office/drawing/2014/main" id="{2C0C326D-20DF-4442-8434-0493EC8E9629}"/>
              </a:ext>
            </a:extLst>
          </p:cNvPr>
          <p:cNvSpPr txBox="1"/>
          <p:nvPr/>
        </p:nvSpPr>
        <p:spPr>
          <a:xfrm>
            <a:off x="504001" y="4594034"/>
            <a:ext cx="3594274" cy="101566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ru-RU" sz="1800" b="1" kern="0" dirty="0">
                <a:ea typeface="Arial Unicode MS" pitchFamily="34" charset="-128"/>
                <a:cs typeface="Arial Unicode MS" pitchFamily="34" charset="-128"/>
              </a:rPr>
              <a:t>Роман Суднищиков</a:t>
            </a:r>
          </a:p>
          <a:p>
            <a:pPr fontAlgn="base">
              <a:spcBef>
                <a:spcPct val="50000"/>
              </a:spcBef>
              <a:spcAft>
                <a:spcPct val="0"/>
              </a:spcAft>
              <a:buClr>
                <a:srgbClr val="F0AB00"/>
              </a:buClr>
              <a:buSzPct val="80000"/>
            </a:pPr>
            <a:r>
              <a:rPr lang="ru-RU" sz="1600" kern="0" dirty="0">
                <a:ea typeface="Arial Unicode MS" pitchFamily="34" charset="-128"/>
                <a:cs typeface="Arial Unicode MS" pitchFamily="34" charset="-128"/>
              </a:rPr>
              <a:t>Специалист по интеграции, фриланс</a:t>
            </a:r>
            <a:endParaRPr lang="en-US" sz="16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hlinkClick r:id="rId3"/>
              </a:rPr>
              <a:t>sudnischikov.romano@gmail.com</a:t>
            </a:r>
            <a:r>
              <a:rPr lang="en-US" sz="1600" kern="0" dirty="0">
                <a:ea typeface="Arial Unicode MS" pitchFamily="34" charset="-128"/>
                <a:cs typeface="Arial Unicode MS" pitchFamily="34" charset="-128"/>
              </a:rPr>
              <a:t> </a:t>
            </a:r>
          </a:p>
        </p:txBody>
      </p:sp>
      <p:sp>
        <p:nvSpPr>
          <p:cNvPr id="5" name="TextBox 4">
            <a:extLst>
              <a:ext uri="{FF2B5EF4-FFF2-40B4-BE49-F238E27FC236}">
                <a16:creationId xmlns:a16="http://schemas.microsoft.com/office/drawing/2014/main" id="{8A2DE601-229A-41E5-BDC2-BE1535B494B6}"/>
              </a:ext>
            </a:extLst>
          </p:cNvPr>
          <p:cNvSpPr txBox="1"/>
          <p:nvPr/>
        </p:nvSpPr>
        <p:spPr>
          <a:xfrm>
            <a:off x="5705856" y="6172200"/>
            <a:ext cx="5907024"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ru-RU" sz="1200" kern="0" dirty="0">
                <a:ea typeface="Arial Unicode MS" pitchFamily="34" charset="-128"/>
                <a:cs typeface="Arial Unicode MS" pitchFamily="34" charset="-128"/>
              </a:rPr>
              <a:t>Смотри запись видео</a:t>
            </a:r>
          </a:p>
        </p:txBody>
      </p:sp>
      <p:pic>
        <p:nvPicPr>
          <p:cNvPr id="3" name="Picture 2">
            <a:extLst>
              <a:ext uri="{FF2B5EF4-FFF2-40B4-BE49-F238E27FC236}">
                <a16:creationId xmlns:a16="http://schemas.microsoft.com/office/drawing/2014/main" id="{9B3936FA-0CC5-414F-89BB-D97F3D9B9CF7}"/>
              </a:ext>
            </a:extLst>
          </p:cNvPr>
          <p:cNvPicPr>
            <a:picLocks noChangeAspect="1"/>
          </p:cNvPicPr>
          <p:nvPr/>
        </p:nvPicPr>
        <p:blipFill>
          <a:blip r:embed="rId4"/>
          <a:stretch>
            <a:fillRect/>
          </a:stretch>
        </p:blipFill>
        <p:spPr>
          <a:xfrm>
            <a:off x="504001" y="958466"/>
            <a:ext cx="2568383" cy="3428082"/>
          </a:xfrm>
          <a:prstGeom prst="rect">
            <a:avLst/>
          </a:prstGeom>
        </p:spPr>
      </p:pic>
    </p:spTree>
    <p:extLst>
      <p:ext uri="{BB962C8B-B14F-4D97-AF65-F5344CB8AC3E}">
        <p14:creationId xmlns:p14="http://schemas.microsoft.com/office/powerpoint/2010/main" val="2728358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50B2FA78-6B73-4E11-9F99-89F6BC0EDD9F}"/>
              </a:ext>
            </a:extLst>
          </p:cNvPr>
          <p:cNvPicPr>
            <a:picLocks noChangeAspect="1"/>
          </p:cNvPicPr>
          <p:nvPr/>
        </p:nvPicPr>
        <p:blipFill rotWithShape="1">
          <a:blip r:embed="rId2"/>
          <a:srcRect t="16101" b="8919"/>
          <a:stretch/>
        </p:blipFill>
        <p:spPr>
          <a:xfrm>
            <a:off x="1" y="10"/>
            <a:ext cx="12195175" cy="6857990"/>
          </a:xfrm>
          <a:prstGeom prst="rect">
            <a:avLst/>
          </a:prstGeom>
          <a:noFill/>
        </p:spPr>
      </p:pic>
    </p:spTree>
    <p:extLst>
      <p:ext uri="{BB962C8B-B14F-4D97-AF65-F5344CB8AC3E}">
        <p14:creationId xmlns:p14="http://schemas.microsoft.com/office/powerpoint/2010/main" val="1299653798"/>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1430</Words>
  <Application>Microsoft Office PowerPoint</Application>
  <PresentationFormat>Custom</PresentationFormat>
  <Paragraphs>189</Paragraphs>
  <Slides>31</Slides>
  <Notes>15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Courier New</vt:lpstr>
      <vt:lpstr>Symbol</vt:lpstr>
      <vt:lpstr>wingdings</vt:lpstr>
      <vt:lpstr>wingdings</vt:lpstr>
      <vt:lpstr>SAP 2019 16x9 white</vt:lpstr>
      <vt:lpstr>SAP 2019 16x9 blue</vt:lpstr>
      <vt:lpstr>PowerPoint Presentation</vt:lpstr>
      <vt:lpstr>Повестка PIMON-2019</vt:lpstr>
      <vt:lpstr>PowerPoint Presentation</vt:lpstr>
      <vt:lpstr>Приветственное слово</vt:lpstr>
      <vt:lpstr>PowerPoint Presentation</vt:lpstr>
      <vt:lpstr>SAP AIF (Application Interface Framework)</vt:lpstr>
      <vt:lpstr>PowerPoint Presentation</vt:lpstr>
      <vt:lpstr>Живое обсуждение: разрыв синхронного моста</vt:lpstr>
      <vt:lpstr>PowerPoint Presentation</vt:lpstr>
      <vt:lpstr>XSLT в PI</vt:lpstr>
      <vt:lpstr>PowerPoint Presentation</vt:lpstr>
      <vt:lpstr>Учись сам, учи клиента</vt:lpstr>
      <vt:lpstr>PowerPoint Presentation</vt:lpstr>
      <vt:lpstr>SOAP-сервисы в Java Proxy: теория и практика</vt:lpstr>
      <vt:lpstr>PowerPoint Presentation</vt:lpstr>
      <vt:lpstr>Диалог с рекрутером, или 300</vt:lpstr>
      <vt:lpstr>PowerPoint Presentation</vt:lpstr>
      <vt:lpstr>ISA-M простым языком</vt:lpstr>
      <vt:lpstr>PowerPoint Presentation</vt:lpstr>
      <vt:lpstr>XI Tools демонстрация</vt:lpstr>
      <vt:lpstr>PowerPoint Presentation</vt:lpstr>
      <vt:lpstr>Использование языка программирования Groovy для определения маппингов для SAP PI/PO</vt:lpstr>
      <vt:lpstr>PowerPoint Presentation</vt:lpstr>
      <vt:lpstr>Visualization. Future in the past</vt:lpstr>
      <vt:lpstr>PowerPoint Presentation</vt:lpstr>
      <vt:lpstr>Опыт интеграции со СМЭВ</vt:lpstr>
      <vt:lpstr>PowerPoint Presentation</vt:lpstr>
      <vt:lpstr>Итоги дня</vt:lpstr>
      <vt:lpstr>Бонус: SAP Cloud Platform Integration. Практикуйтесь на здоровье!</vt:lpstr>
      <vt:lpstr>Бонус: SAP Value for ISV</vt:lpstr>
      <vt:lpstr>Спасибо за участие, доклады и помощь в проведении!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Kuznetsov, Ilya</dc:creator>
  <cp:lastModifiedBy>Kuznetsov, Ilya</cp:lastModifiedBy>
  <cp:revision>34</cp:revision>
  <dcterms:created xsi:type="dcterms:W3CDTF">2019-09-12T11:02:15Z</dcterms:created>
  <dcterms:modified xsi:type="dcterms:W3CDTF">2019-09-17T18:51:52Z</dcterms:modified>
</cp:coreProperties>
</file>